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6" r:id="rId4"/>
    <p:sldId id="259" r:id="rId5"/>
    <p:sldId id="260" r:id="rId6"/>
    <p:sldId id="258" r:id="rId7"/>
    <p:sldId id="261" r:id="rId8"/>
    <p:sldId id="288" r:id="rId9"/>
    <p:sldId id="289" r:id="rId10"/>
    <p:sldId id="290" r:id="rId11"/>
    <p:sldId id="291" r:id="rId12"/>
    <p:sldId id="262" r:id="rId13"/>
    <p:sldId id="263" r:id="rId14"/>
    <p:sldId id="264" r:id="rId15"/>
    <p:sldId id="265" r:id="rId16"/>
    <p:sldId id="287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705C"/>
    <a:srgbClr val="F3BC05"/>
    <a:srgbClr val="744C16"/>
    <a:srgbClr val="EBCDAF"/>
    <a:srgbClr val="313D4C"/>
    <a:srgbClr val="FEEEEC"/>
    <a:srgbClr val="FEE7D5"/>
    <a:srgbClr val="FFE699"/>
    <a:srgbClr val="EBB91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CDE83-3ACB-EF10-15EC-EE2980442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0DAAB-88F2-39AC-943A-8E2732669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C9A2A-0F39-9B51-9829-13FAA707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795D-1A70-40D7-B60E-5BE9BB8D3B9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588BF-03E2-0B34-2E6B-15C17F3A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8EBD6-F247-ADB8-B974-641D8ECF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384D-A4A7-4765-A999-5376202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6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9098B-4448-F2D4-3B0D-17860F961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0A2190-62DD-6B0E-AB01-3412B3A7F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D9238-F743-56C2-9755-031DC4A33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795D-1A70-40D7-B60E-5BE9BB8D3B9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B4B98-026C-647F-10C9-2EF2737F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C6CAA-3134-74EC-B520-CD959B3DC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384D-A4A7-4765-A999-5376202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49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0BDD17-783B-E9F7-E37A-DBDBE332C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63868-934F-543D-E38A-AA75C422F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9D25F-C460-8E6E-7E53-60B07FB64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795D-1A70-40D7-B60E-5BE9BB8D3B9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799AC-10F3-A026-AC18-992B46DEB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AFAF9-AE04-8385-6EA7-3B14145F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384D-A4A7-4765-A999-5376202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03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148F-2E07-7596-F96D-9ADAB960D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DF7FB-7547-CB2F-8F4D-84AC3F39B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8DDA6-9DFB-D31A-BF3E-1BDCBDFEF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795D-1A70-40D7-B60E-5BE9BB8D3B9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36E09-9507-61B2-F888-7F2218187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288BB-CDC3-07EA-8AA7-C03533F0B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384D-A4A7-4765-A999-5376202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96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11F4-2E5E-0265-5080-61F32EE92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C1E38-3870-E2B2-9FD1-BB2ACE213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8F60E-04C7-0A44-08D8-33A0546B7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795D-1A70-40D7-B60E-5BE9BB8D3B9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CB652-FCCA-C483-6638-F3E413C6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497A0-0A65-1499-0426-CEA22691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384D-A4A7-4765-A999-5376202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9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44683-4E87-575F-C6BA-E707C30A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1E95C-2A68-6149-C633-5A3CCFA1A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86EEF9-4A93-0ACE-2CC7-7CF4E07F2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8C62E-5FA0-423E-D115-B5E139C0E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795D-1A70-40D7-B60E-5BE9BB8D3B9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4D32E-761F-74A1-F56F-40FCFC898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B2ABF-EA72-32BB-39EF-0CEA5384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384D-A4A7-4765-A999-5376202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00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09111-1B94-5A34-A8DD-8F56670A1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69000-D91E-C034-9E81-329330F33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5F58A-693C-CF2F-72BD-078DE8E3A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CD43E1-CD97-2C4F-3BBE-2A9E3BCC0A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837929-67E1-06B5-3764-77D94B498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B2B3F-4509-A0B4-17C1-3AE7B7BF0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795D-1A70-40D7-B60E-5BE9BB8D3B9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3D7E24-BCBA-BB53-C40D-1E2E8517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91C2B0-1EB3-221D-BD62-4DC61D84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384D-A4A7-4765-A999-5376202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44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4415A-3253-8FBA-E30C-2C9C9369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C101E8-02C6-5A20-89C7-BFAF287C0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795D-1A70-40D7-B60E-5BE9BB8D3B9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18373-A6B2-C0C2-1C63-322FF54EA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982F3-28CF-CEB2-0FA4-6450312A8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384D-A4A7-4765-A999-5376202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2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24D26-EB9B-4212-B4BE-2060AA537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795D-1A70-40D7-B60E-5BE9BB8D3B9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F088F-D942-155B-6DCE-32396D365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66543-44FD-B6BE-3316-67A63231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384D-A4A7-4765-A999-5376202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93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2E4D6-A102-810A-762B-C296DBC5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00D07-AE2C-46F8-9BC9-955084D78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7FE0F-75C4-DB7B-7D64-E2D0D8CE1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7A46F-FE89-E21B-E382-7B787CEC9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795D-1A70-40D7-B60E-5BE9BB8D3B9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6CDB5-3D1E-0748-C3F1-F1630F0A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6C0AA-D848-9A11-BE3F-13EFCA747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384D-A4A7-4765-A999-5376202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62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6A23-0A7E-55D3-F9E6-182A14E6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E8D8F2-8C05-09CC-4793-DC97D26623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B9319-651E-9AC8-A52E-4CADF1621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0D6AC-FA1E-F4FD-F935-6DD0AA1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795D-1A70-40D7-B60E-5BE9BB8D3B9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CD3F52-6E76-0DD5-D152-48C189B72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B355F-A018-9A57-BD1A-8E424B1D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384D-A4A7-4765-A999-5376202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FE427B-D9EB-D61B-23A1-4CE09EF74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F4141-0FEC-D305-4E03-407B18565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343F5-9003-2159-F04E-E998C38EE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B795D-1A70-40D7-B60E-5BE9BB8D3B9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5F063-D648-03B0-E8A6-C8C68E64CC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13BC-61F4-80F6-210C-72D2336BC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4384D-A4A7-4765-A999-5376202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68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svg"/><Relationship Id="rId7" Type="http://schemas.openxmlformats.org/officeDocument/2006/relationships/slide" Target="slide1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1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svg"/><Relationship Id="rId7" Type="http://schemas.openxmlformats.org/officeDocument/2006/relationships/slide" Target="slide1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1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" Target="slide1.xml"/><Relationship Id="rId7" Type="http://schemas.openxmlformats.org/officeDocument/2006/relationships/image" Target="../media/image20.sv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slide" Target="slide14.xml"/><Relationship Id="rId10" Type="http://schemas.openxmlformats.org/officeDocument/2006/relationships/image" Target="../media/image5.png"/><Relationship Id="rId4" Type="http://schemas.openxmlformats.org/officeDocument/2006/relationships/slide" Target="slide7.xml"/><Relationship Id="rId9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3.svg"/><Relationship Id="rId7" Type="http://schemas.openxmlformats.org/officeDocument/2006/relationships/slide" Target="slide1.xml"/><Relationship Id="rId12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microsoft.com/office/2007/relationships/hdphoto" Target="../media/hdphoto1.wdp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slide" Target="slide2.xml"/><Relationship Id="rId9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slide" Target="slide14.xml"/><Relationship Id="rId3" Type="http://schemas.openxmlformats.org/officeDocument/2006/relationships/image" Target="../media/image7.svg"/><Relationship Id="rId7" Type="http://schemas.openxmlformats.org/officeDocument/2006/relationships/image" Target="../media/image24.png"/><Relationship Id="rId12" Type="http://schemas.openxmlformats.org/officeDocument/2006/relationships/slide" Target="slide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slide" Target="slide1.xml"/><Relationship Id="rId5" Type="http://schemas.openxmlformats.org/officeDocument/2006/relationships/image" Target="../media/image23.svg"/><Relationship Id="rId10" Type="http://schemas.openxmlformats.org/officeDocument/2006/relationships/image" Target="../media/image26.sv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openxmlformats.org/officeDocument/2006/relationships/image" Target="../media/image2.svg"/><Relationship Id="rId12" Type="http://schemas.openxmlformats.org/officeDocument/2006/relationships/slide" Target="slide1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slide" Target="slide7.xml"/><Relationship Id="rId5" Type="http://schemas.openxmlformats.org/officeDocument/2006/relationships/image" Target="../media/image28.svg"/><Relationship Id="rId10" Type="http://schemas.openxmlformats.org/officeDocument/2006/relationships/slide" Target="slide1.xml"/><Relationship Id="rId4" Type="http://schemas.openxmlformats.org/officeDocument/2006/relationships/image" Target="../media/image27.png"/><Relationship Id="rId9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slide" Target="slide1.xml"/><Relationship Id="rId3" Type="http://schemas.microsoft.com/office/2007/relationships/hdphoto" Target="../media/hdphoto3.wdp"/><Relationship Id="rId7" Type="http://schemas.openxmlformats.org/officeDocument/2006/relationships/image" Target="../media/image27.png"/><Relationship Id="rId12" Type="http://schemas.openxmlformats.org/officeDocument/2006/relationships/slide" Target="slide2.xml"/><Relationship Id="rId2" Type="http://schemas.openxmlformats.org/officeDocument/2006/relationships/image" Target="../media/image29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8.png"/><Relationship Id="rId5" Type="http://schemas.microsoft.com/office/2007/relationships/hdphoto" Target="../media/hdphoto4.wdp"/><Relationship Id="rId15" Type="http://schemas.openxmlformats.org/officeDocument/2006/relationships/slide" Target="slide14.xml"/><Relationship Id="rId10" Type="http://schemas.openxmlformats.org/officeDocument/2006/relationships/image" Target="../media/image2.svg"/><Relationship Id="rId4" Type="http://schemas.openxmlformats.org/officeDocument/2006/relationships/image" Target="../media/image30.png"/><Relationship Id="rId9" Type="http://schemas.openxmlformats.org/officeDocument/2006/relationships/image" Target="../media/image1.png"/><Relationship Id="rId14" Type="http://schemas.openxmlformats.org/officeDocument/2006/relationships/slide" Target="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svg"/><Relationship Id="rId7" Type="http://schemas.openxmlformats.org/officeDocument/2006/relationships/slide" Target="slide14.xml"/><Relationship Id="rId12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image" Target="../media/image11.svg"/><Relationship Id="rId5" Type="http://schemas.openxmlformats.org/officeDocument/2006/relationships/slide" Target="slide1.xml"/><Relationship Id="rId10" Type="http://schemas.openxmlformats.org/officeDocument/2006/relationships/image" Target="../media/image10.png"/><Relationship Id="rId4" Type="http://schemas.openxmlformats.org/officeDocument/2006/relationships/slide" Target="slide2.xml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3.svg"/><Relationship Id="rId7" Type="http://schemas.openxmlformats.org/officeDocument/2006/relationships/image" Target="../media/image2.svg"/><Relationship Id="rId12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slide" Target="slide14.xml"/><Relationship Id="rId5" Type="http://schemas.openxmlformats.org/officeDocument/2006/relationships/image" Target="../media/image15.svg"/><Relationship Id="rId10" Type="http://schemas.openxmlformats.org/officeDocument/2006/relationships/slide" Target="slide7.xml"/><Relationship Id="rId4" Type="http://schemas.openxmlformats.org/officeDocument/2006/relationships/image" Target="../media/image14.png"/><Relationship Id="rId9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3.svg"/><Relationship Id="rId7" Type="http://schemas.openxmlformats.org/officeDocument/2006/relationships/image" Target="../media/image2.svg"/><Relationship Id="rId12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slide" Target="slide14.xml"/><Relationship Id="rId5" Type="http://schemas.openxmlformats.org/officeDocument/2006/relationships/image" Target="../media/image15.svg"/><Relationship Id="rId10" Type="http://schemas.openxmlformats.org/officeDocument/2006/relationships/slide" Target="slide7.xml"/><Relationship Id="rId4" Type="http://schemas.openxmlformats.org/officeDocument/2006/relationships/image" Target="../media/image14.png"/><Relationship Id="rId9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svg"/><Relationship Id="rId7" Type="http://schemas.openxmlformats.org/officeDocument/2006/relationships/slide" Target="slide1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1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7.svg"/><Relationship Id="rId7" Type="http://schemas.openxmlformats.org/officeDocument/2006/relationships/slide" Target="slide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openxmlformats.org/officeDocument/2006/relationships/image" Target="../media/image18.png"/><Relationship Id="rId4" Type="http://schemas.openxmlformats.org/officeDocument/2006/relationships/slide" Target="slide2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svg"/><Relationship Id="rId7" Type="http://schemas.openxmlformats.org/officeDocument/2006/relationships/slide" Target="slide1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1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svg"/><Relationship Id="rId7" Type="http://schemas.openxmlformats.org/officeDocument/2006/relationships/slide" Target="slide1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1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svg"/><Relationship Id="rId7" Type="http://schemas.openxmlformats.org/officeDocument/2006/relationships/slide" Target="slide1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1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D2A564-DFD9-3212-7DE9-3BE514CE5C90}"/>
              </a:ext>
            </a:extLst>
          </p:cNvPr>
          <p:cNvSpPr/>
          <p:nvPr/>
        </p:nvSpPr>
        <p:spPr>
          <a:xfrm>
            <a:off x="0" y="2699096"/>
            <a:ext cx="12192000" cy="2449705"/>
          </a:xfrm>
          <a:prstGeom prst="rect">
            <a:avLst/>
          </a:prstGeom>
          <a:solidFill>
            <a:srgbClr val="313D4C"/>
          </a:solidFill>
          <a:ln>
            <a:solidFill>
              <a:srgbClr val="313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DBEA165-2455-25E5-C64A-1668521B4CAB}"/>
              </a:ext>
            </a:extLst>
          </p:cNvPr>
          <p:cNvSpPr/>
          <p:nvPr/>
        </p:nvSpPr>
        <p:spPr>
          <a:xfrm>
            <a:off x="1456383" y="2974407"/>
            <a:ext cx="4328133" cy="728870"/>
          </a:xfrm>
          <a:prstGeom prst="roundRect">
            <a:avLst>
              <a:gd name="adj" fmla="val 50000"/>
            </a:avLst>
          </a:prstGeom>
          <a:solidFill>
            <a:srgbClr val="F3BC05"/>
          </a:solidFill>
          <a:ln>
            <a:solidFill>
              <a:srgbClr val="F3B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Fajri Rinaldi Chan </a:t>
            </a:r>
          </a:p>
          <a:p>
            <a:pPr algn="ctr"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NIM : 2520005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B6DD2-6E4F-C88F-41E3-DDE5F27C179F}"/>
              </a:ext>
            </a:extLst>
          </p:cNvPr>
          <p:cNvSpPr txBox="1"/>
          <p:nvPr/>
        </p:nvSpPr>
        <p:spPr>
          <a:xfrm>
            <a:off x="326552" y="3861855"/>
            <a:ext cx="6425263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700" b="1" dirty="0" err="1">
                <a:solidFill>
                  <a:schemeClr val="bg1"/>
                </a:solidFill>
                <a:ea typeface="Times New Roman" panose="02020603050405020304" pitchFamily="18" charset="0"/>
              </a:rPr>
              <a:t>Dosen</a:t>
            </a:r>
            <a:r>
              <a:rPr lang="en-US" sz="1700" b="1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ea typeface="Times New Roman" panose="02020603050405020304" pitchFamily="18" charset="0"/>
              </a:rPr>
              <a:t>Pembimbing</a:t>
            </a:r>
            <a:r>
              <a:rPr lang="en-US" sz="1700" b="1" dirty="0">
                <a:solidFill>
                  <a:schemeClr val="bg1"/>
                </a:solidFill>
                <a:ea typeface="Times New Roman" panose="02020603050405020304" pitchFamily="18" charset="0"/>
              </a:rPr>
              <a:t>: </a:t>
            </a:r>
          </a:p>
          <a:p>
            <a:pPr algn="ctr"/>
            <a:r>
              <a:rPr lang="en-US" sz="1700" b="1" u="sng" dirty="0">
                <a:solidFill>
                  <a:schemeClr val="bg1"/>
                </a:solidFill>
                <a:ea typeface="Times New Roman" panose="02020603050405020304" pitchFamily="18" charset="0"/>
              </a:rPr>
              <a:t>Firdaus Annas, </a:t>
            </a:r>
            <a:r>
              <a:rPr lang="en-US" sz="1700" b="1" u="sng" dirty="0" err="1">
                <a:solidFill>
                  <a:schemeClr val="bg1"/>
                </a:solidFill>
                <a:ea typeface="Times New Roman" panose="02020603050405020304" pitchFamily="18" charset="0"/>
              </a:rPr>
              <a:t>S.Pd</a:t>
            </a:r>
            <a:r>
              <a:rPr lang="en-US" sz="1700" b="1" u="sng" dirty="0">
                <a:solidFill>
                  <a:schemeClr val="bg1"/>
                </a:solidFill>
                <a:ea typeface="Times New Roman" panose="02020603050405020304" pitchFamily="18" charset="0"/>
              </a:rPr>
              <a:t>., </a:t>
            </a:r>
            <a:r>
              <a:rPr lang="en-US" sz="1700" b="1" u="sng" dirty="0" err="1">
                <a:solidFill>
                  <a:schemeClr val="bg1"/>
                </a:solidFill>
                <a:ea typeface="Times New Roman" panose="02020603050405020304" pitchFamily="18" charset="0"/>
              </a:rPr>
              <a:t>M.Kom</a:t>
            </a:r>
            <a:endParaRPr lang="en-US" sz="1700" b="1" u="sng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algn="ctr"/>
            <a:r>
              <a:rPr lang="en-US" sz="1700" b="1" dirty="0">
                <a:solidFill>
                  <a:schemeClr val="bg1"/>
                </a:solidFill>
              </a:rPr>
              <a:t>NIDN : 2022129003</a:t>
            </a:r>
            <a:endParaRPr lang="en-US" sz="17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E7F4DC-7507-C553-DC95-BBD01C2CD262}"/>
              </a:ext>
            </a:extLst>
          </p:cNvPr>
          <p:cNvCxnSpPr/>
          <p:nvPr/>
        </p:nvCxnSpPr>
        <p:spPr>
          <a:xfrm>
            <a:off x="6400232" y="6381469"/>
            <a:ext cx="3926305" cy="0"/>
          </a:xfrm>
          <a:prstGeom prst="line">
            <a:avLst/>
          </a:prstGeom>
          <a:ln w="38100">
            <a:solidFill>
              <a:srgbClr val="313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EC8D6D2-A42C-2950-B4DE-26936C300657}"/>
              </a:ext>
            </a:extLst>
          </p:cNvPr>
          <p:cNvSpPr txBox="1"/>
          <p:nvPr/>
        </p:nvSpPr>
        <p:spPr>
          <a:xfrm>
            <a:off x="10617313" y="6146436"/>
            <a:ext cx="1175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2023</a:t>
            </a:r>
            <a:endParaRPr lang="en-US" sz="2400" dirty="0"/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AEF594FA-274C-8304-5E77-72C700558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9947" y="5589317"/>
            <a:ext cx="1032163" cy="10215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896F1E-0AB4-075E-ADE5-39953F808DC5}"/>
              </a:ext>
            </a:extLst>
          </p:cNvPr>
          <p:cNvSpPr txBox="1"/>
          <p:nvPr/>
        </p:nvSpPr>
        <p:spPr>
          <a:xfrm>
            <a:off x="677943" y="521722"/>
            <a:ext cx="69591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12757"/>
                </a:solidFill>
                <a:latin typeface="Aharoni" panose="02010803020104030203" pitchFamily="2" charset="-79"/>
                <a:ea typeface="Times New Roman" panose="02020603050405020304" pitchFamily="18" charset="0"/>
                <a:cs typeface="Aharoni" panose="02010803020104030203" pitchFamily="2" charset="-79"/>
              </a:rPr>
              <a:t>PERANCANGAN SISTEM PENDETEKSI EMOSIONAL SISWA MENGGUNAKAN BAHASA PEMROGRAMAN PYTHON DENGAN METODE CONVOLUTION NEURAL NETWORK UNTUK MENGUKUR TINGKAT PENGELOLAAN KELAS PADA MATA PELAJARAN INFORMATIKA DI KELAS X SMAN 5 BUKITTINGGI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0E9F12-F03A-BD5C-87BD-49C15F6A8E11}"/>
              </a:ext>
            </a:extLst>
          </p:cNvPr>
          <p:cNvSpPr txBox="1"/>
          <p:nvPr/>
        </p:nvSpPr>
        <p:spPr>
          <a:xfrm>
            <a:off x="3052011" y="2407827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2" name="Freeform 12">
            <a:extLst>
              <a:ext uri="{FF2B5EF4-FFF2-40B4-BE49-F238E27FC236}">
                <a16:creationId xmlns:a16="http://schemas.microsoft.com/office/drawing/2014/main" id="{7234F0A6-E56B-09FD-7F2D-2691CEB0B6AB}"/>
              </a:ext>
            </a:extLst>
          </p:cNvPr>
          <p:cNvSpPr/>
          <p:nvPr/>
        </p:nvSpPr>
        <p:spPr>
          <a:xfrm>
            <a:off x="7894590" y="2222331"/>
            <a:ext cx="3970858" cy="3717021"/>
          </a:xfrm>
          <a:custGeom>
            <a:avLst/>
            <a:gdLst/>
            <a:ahLst/>
            <a:cxnLst/>
            <a:rect l="l" t="t" r="r" b="b"/>
            <a:pathLst>
              <a:path w="4428845" h="4114800">
                <a:moveTo>
                  <a:pt x="0" y="0"/>
                </a:moveTo>
                <a:lnTo>
                  <a:pt x="4428845" y="0"/>
                </a:lnTo>
                <a:lnTo>
                  <a:pt x="4428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lowchart: Delay 2">
            <a:extLst>
              <a:ext uri="{FF2B5EF4-FFF2-40B4-BE49-F238E27FC236}">
                <a16:creationId xmlns:a16="http://schemas.microsoft.com/office/drawing/2014/main" id="{163D8804-999F-48DD-B7D6-D651B7DE6082}"/>
              </a:ext>
            </a:extLst>
          </p:cNvPr>
          <p:cNvSpPr/>
          <p:nvPr/>
        </p:nvSpPr>
        <p:spPr>
          <a:xfrm rot="5400000" flipV="1">
            <a:off x="9978734" y="86591"/>
            <a:ext cx="1343891" cy="1170710"/>
          </a:xfrm>
          <a:prstGeom prst="flowChartDelay">
            <a:avLst/>
          </a:prstGeom>
          <a:solidFill>
            <a:srgbClr val="F3BC0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8FE300F9-60F4-5037-9549-278393A35AF6}"/>
              </a:ext>
            </a:extLst>
          </p:cNvPr>
          <p:cNvSpPr/>
          <p:nvPr/>
        </p:nvSpPr>
        <p:spPr>
          <a:xfrm>
            <a:off x="10186551" y="193963"/>
            <a:ext cx="928255" cy="976746"/>
          </a:xfrm>
          <a:prstGeom prst="flowChartConnector">
            <a:avLst/>
          </a:prstGeom>
          <a:solidFill>
            <a:srgbClr val="FEE7D5"/>
          </a:solidFill>
          <a:ln>
            <a:solidFill>
              <a:srgbClr val="FEE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F4726-9952-DBB4-D9FB-B38E54C38047}"/>
              </a:ext>
            </a:extLst>
          </p:cNvPr>
          <p:cNvSpPr txBox="1"/>
          <p:nvPr/>
        </p:nvSpPr>
        <p:spPr>
          <a:xfrm>
            <a:off x="1489606" y="5398658"/>
            <a:ext cx="6278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PROGRAM STUDI PENDIDIKAN TEKNIK INFORMATIKA DAN KOMPUTER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B8FFC-4812-764A-51A0-CC02C48CF311}"/>
              </a:ext>
            </a:extLst>
          </p:cNvPr>
          <p:cNvSpPr txBox="1"/>
          <p:nvPr/>
        </p:nvSpPr>
        <p:spPr>
          <a:xfrm>
            <a:off x="2394885" y="5682124"/>
            <a:ext cx="429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FAKULTAS TARBIYAH DAN ILMU KEGURUAN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DF78D0-3BB9-77CD-BB4B-81DC3C21FDC4}"/>
              </a:ext>
            </a:extLst>
          </p:cNvPr>
          <p:cNvSpPr txBox="1"/>
          <p:nvPr/>
        </p:nvSpPr>
        <p:spPr>
          <a:xfrm>
            <a:off x="2398707" y="6015018"/>
            <a:ext cx="429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UIN SJECH M.DJAMIL DJAMBEK BUKITTINGGI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EFBE26-A440-39E6-E5CC-2337BD529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831" y="269227"/>
            <a:ext cx="779160" cy="77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05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0">
            <a:extLst>
              <a:ext uri="{FF2B5EF4-FFF2-40B4-BE49-F238E27FC236}">
                <a16:creationId xmlns:a16="http://schemas.microsoft.com/office/drawing/2014/main" id="{72ABC8C7-F8D2-2D27-7F82-4F1B774CBF12}"/>
              </a:ext>
            </a:extLst>
          </p:cNvPr>
          <p:cNvSpPr/>
          <p:nvPr/>
        </p:nvSpPr>
        <p:spPr>
          <a:xfrm rot="15838253" flipV="1">
            <a:off x="10171673" y="4644393"/>
            <a:ext cx="1795668" cy="1626864"/>
          </a:xfrm>
          <a:custGeom>
            <a:avLst/>
            <a:gdLst/>
            <a:ahLst/>
            <a:cxnLst/>
            <a:rect l="l" t="t" r="r" b="b"/>
            <a:pathLst>
              <a:path w="4135477" h="4114800">
                <a:moveTo>
                  <a:pt x="0" y="0"/>
                </a:moveTo>
                <a:lnTo>
                  <a:pt x="4135478" y="0"/>
                </a:lnTo>
                <a:lnTo>
                  <a:pt x="4135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62CFADE4-6FB0-40CE-E02A-7C3C9B19010F}"/>
              </a:ext>
            </a:extLst>
          </p:cNvPr>
          <p:cNvSpPr/>
          <p:nvPr/>
        </p:nvSpPr>
        <p:spPr>
          <a:xfrm rot="17609491">
            <a:off x="385027" y="4543354"/>
            <a:ext cx="1576132" cy="1863559"/>
          </a:xfrm>
          <a:custGeom>
            <a:avLst/>
            <a:gdLst/>
            <a:ahLst/>
            <a:cxnLst/>
            <a:rect l="l" t="t" r="r" b="b"/>
            <a:pathLst>
              <a:path w="4135477" h="4114800">
                <a:moveTo>
                  <a:pt x="0" y="0"/>
                </a:moveTo>
                <a:lnTo>
                  <a:pt x="4135478" y="0"/>
                </a:lnTo>
                <a:lnTo>
                  <a:pt x="4135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Rectangle: Rounded Corners 47">
            <a:hlinkClick r:id="rId4" action="ppaction://hlinksldjump"/>
            <a:extLst>
              <a:ext uri="{FF2B5EF4-FFF2-40B4-BE49-F238E27FC236}">
                <a16:creationId xmlns:a16="http://schemas.microsoft.com/office/drawing/2014/main" id="{230A7BEB-3381-3D63-D05C-1C7E4B7568E4}"/>
              </a:ext>
            </a:extLst>
          </p:cNvPr>
          <p:cNvSpPr/>
          <p:nvPr/>
        </p:nvSpPr>
        <p:spPr>
          <a:xfrm>
            <a:off x="4613470" y="1509636"/>
            <a:ext cx="2525103" cy="496002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Kajian </a:t>
            </a:r>
            <a:r>
              <a:rPr lang="en-US" sz="2000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Teori</a:t>
            </a:r>
            <a:endParaRPr lang="en-ID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07E2CE-E363-C6D5-9588-4B403612DE17}"/>
              </a:ext>
            </a:extLst>
          </p:cNvPr>
          <p:cNvSpPr/>
          <p:nvPr/>
        </p:nvSpPr>
        <p:spPr>
          <a:xfrm>
            <a:off x="2746539" y="2645897"/>
            <a:ext cx="2705100" cy="3410954"/>
          </a:xfrm>
          <a:prstGeom prst="roundRect">
            <a:avLst>
              <a:gd name="adj" fmla="val 10329"/>
            </a:avLst>
          </a:prstGeom>
          <a:solidFill>
            <a:schemeClr val="bg1"/>
          </a:solidFill>
          <a:ln w="38100">
            <a:solidFill>
              <a:srgbClr val="313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1F60E2-DCFF-DCBD-C1E1-E8BFAF1F945D}"/>
              </a:ext>
            </a:extLst>
          </p:cNvPr>
          <p:cNvSpPr/>
          <p:nvPr/>
        </p:nvSpPr>
        <p:spPr>
          <a:xfrm>
            <a:off x="6272521" y="2655421"/>
            <a:ext cx="2705100" cy="3401430"/>
          </a:xfrm>
          <a:prstGeom prst="roundRect">
            <a:avLst>
              <a:gd name="adj" fmla="val 8216"/>
            </a:avLst>
          </a:prstGeom>
          <a:solidFill>
            <a:schemeClr val="bg1"/>
          </a:solidFill>
          <a:ln w="38100">
            <a:solidFill>
              <a:srgbClr val="313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EB3FB-EC8B-5461-E869-13096D299F87}"/>
              </a:ext>
            </a:extLst>
          </p:cNvPr>
          <p:cNvSpPr txBox="1"/>
          <p:nvPr/>
        </p:nvSpPr>
        <p:spPr>
          <a:xfrm>
            <a:off x="2991934" y="2744903"/>
            <a:ext cx="23373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UML (Unified Modelling Language)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838483-965B-F2AD-6187-292771262C09}"/>
              </a:ext>
            </a:extLst>
          </p:cNvPr>
          <p:cNvSpPr txBox="1"/>
          <p:nvPr/>
        </p:nvSpPr>
        <p:spPr>
          <a:xfrm>
            <a:off x="6519738" y="2779555"/>
            <a:ext cx="2210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JSON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1C437DA3-EB31-F377-E5B4-0A3839A97111}"/>
              </a:ext>
            </a:extLst>
          </p:cNvPr>
          <p:cNvSpPr/>
          <p:nvPr/>
        </p:nvSpPr>
        <p:spPr>
          <a:xfrm>
            <a:off x="688568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1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53A56A5E-F8E3-00CE-0229-279DD64A147B}"/>
              </a:ext>
            </a:extLst>
          </p:cNvPr>
          <p:cNvSpPr/>
          <p:nvPr/>
        </p:nvSpPr>
        <p:spPr>
          <a:xfrm>
            <a:off x="508277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17FD2551-B4BD-C7E1-7414-3E8BAB67AD91}"/>
              </a:ext>
            </a:extLst>
          </p:cNvPr>
          <p:cNvSpPr/>
          <p:nvPr/>
        </p:nvSpPr>
        <p:spPr>
          <a:xfrm>
            <a:off x="8688599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rgbClr val="FF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2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7" name="Rectangle: Rounded Corners 16">
            <a:hlinkClick r:id="rId7" action="ppaction://hlinksldjump"/>
            <a:extLst>
              <a:ext uri="{FF2B5EF4-FFF2-40B4-BE49-F238E27FC236}">
                <a16:creationId xmlns:a16="http://schemas.microsoft.com/office/drawing/2014/main" id="{4859E82D-5BCC-CECA-CF7B-ABCA500D1CEA}"/>
              </a:ext>
            </a:extLst>
          </p:cNvPr>
          <p:cNvSpPr/>
          <p:nvPr/>
        </p:nvSpPr>
        <p:spPr>
          <a:xfrm>
            <a:off x="10491508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8" name="Google Shape;244;p15">
            <a:extLst>
              <a:ext uri="{FF2B5EF4-FFF2-40B4-BE49-F238E27FC236}">
                <a16:creationId xmlns:a16="http://schemas.microsoft.com/office/drawing/2014/main" id="{37873404-E33A-CA4C-1221-C04EB8232722}"/>
              </a:ext>
            </a:extLst>
          </p:cNvPr>
          <p:cNvSpPr txBox="1"/>
          <p:nvPr/>
        </p:nvSpPr>
        <p:spPr>
          <a:xfrm>
            <a:off x="1700492" y="246602"/>
            <a:ext cx="29524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ea typeface="Paytone One"/>
                <a:cs typeface="Paytone One"/>
                <a:sym typeface="Paytone One"/>
              </a:rPr>
              <a:t>UIN Sjech M.Djamil Djambek Bukittinggi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sym typeface="Paytone One"/>
              </a:rPr>
              <a:t>Fakultas </a:t>
            </a:r>
            <a:r>
              <a:rPr lang="sv-SE" sz="1400" dirty="0">
                <a:solidFill>
                  <a:srgbClr val="313D4C"/>
                </a:solidFill>
                <a:sym typeface="Paytone One"/>
              </a:rPr>
              <a:t>Tarbiyah dan Ilmu Keguruan</a:t>
            </a:r>
            <a:endParaRPr lang="sv-SE" sz="1400" dirty="0">
              <a:solidFill>
                <a:srgbClr val="313D4C"/>
              </a:solidFill>
              <a:latin typeface="+mn-lt"/>
              <a:sym typeface="Paytone One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j-lt"/>
                <a:sym typeface="Paytone One"/>
              </a:rPr>
              <a:t>Program Studi Pendidikan Teknik Informatika dan Komputer</a:t>
            </a:r>
            <a:endParaRPr lang="sv-SE" sz="1400" dirty="0">
              <a:solidFill>
                <a:srgbClr val="313D4C"/>
              </a:solidFill>
              <a:latin typeface="+mj-lt"/>
            </a:endParaRPr>
          </a:p>
        </p:txBody>
      </p:sp>
      <p:sp>
        <p:nvSpPr>
          <p:cNvPr id="19" name="Flowchart: Delay 18">
            <a:extLst>
              <a:ext uri="{FF2B5EF4-FFF2-40B4-BE49-F238E27FC236}">
                <a16:creationId xmlns:a16="http://schemas.microsoft.com/office/drawing/2014/main" id="{DBB5F2B2-4B15-AA16-805B-DB09CD1EEF8F}"/>
              </a:ext>
            </a:extLst>
          </p:cNvPr>
          <p:cNvSpPr/>
          <p:nvPr/>
        </p:nvSpPr>
        <p:spPr>
          <a:xfrm rot="5400000" flipV="1">
            <a:off x="241392" y="73193"/>
            <a:ext cx="1343891" cy="1170710"/>
          </a:xfrm>
          <a:prstGeom prst="flowChartDelay">
            <a:avLst/>
          </a:prstGeom>
          <a:solidFill>
            <a:srgbClr val="F3BC0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5D29DF89-263A-CAFE-F094-89DF3A925D48}"/>
              </a:ext>
            </a:extLst>
          </p:cNvPr>
          <p:cNvSpPr/>
          <p:nvPr/>
        </p:nvSpPr>
        <p:spPr>
          <a:xfrm>
            <a:off x="449209" y="180565"/>
            <a:ext cx="928255" cy="976746"/>
          </a:xfrm>
          <a:prstGeom prst="flowChartConnector">
            <a:avLst/>
          </a:prstGeom>
          <a:solidFill>
            <a:srgbClr val="FEE7D5"/>
          </a:solidFill>
          <a:ln>
            <a:solidFill>
              <a:srgbClr val="FEE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F5BB13C-1798-3E62-2057-AC7DBF31F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4" y="263488"/>
            <a:ext cx="821832" cy="821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C7111-C40D-63CF-BA30-F461571787E3}"/>
              </a:ext>
            </a:extLst>
          </p:cNvPr>
          <p:cNvSpPr txBox="1"/>
          <p:nvPr/>
        </p:nvSpPr>
        <p:spPr>
          <a:xfrm>
            <a:off x="2849677" y="3429000"/>
            <a:ext cx="2420485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merupakan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bahasa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pemodelan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yang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digunakan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sebagai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deskripsi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visual sistem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informasi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menggunakan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diagram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dengan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beberapa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fungsi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berbeda untuk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menggambarkan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struktur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perilaku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, dan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interaksi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sistem yang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akan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dibangun</a:t>
            </a:r>
            <a:endParaRPr lang="en-US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7FB36-AC0F-0674-CDBF-49CE8C55CE54}"/>
              </a:ext>
            </a:extLst>
          </p:cNvPr>
          <p:cNvSpPr txBox="1"/>
          <p:nvPr/>
        </p:nvSpPr>
        <p:spPr>
          <a:xfrm>
            <a:off x="6444246" y="3177500"/>
            <a:ext cx="242048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JSON (JavaScript Object Notation)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adalah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format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pertukaran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data yang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bersifat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ringan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. Sangat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mudah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bagi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pengguna /developer untuk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membaca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dan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menulis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menggunakan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konvensi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yang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akrab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bagi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programmer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dari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bahasa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keluarga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-C ,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termasuk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C, C + +, C #, Java, JavaScript, Perl, Python, dan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lainnya</a:t>
            </a:r>
            <a:endParaRPr lang="en-US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10009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0">
            <a:extLst>
              <a:ext uri="{FF2B5EF4-FFF2-40B4-BE49-F238E27FC236}">
                <a16:creationId xmlns:a16="http://schemas.microsoft.com/office/drawing/2014/main" id="{72ABC8C7-F8D2-2D27-7F82-4F1B774CBF12}"/>
              </a:ext>
            </a:extLst>
          </p:cNvPr>
          <p:cNvSpPr/>
          <p:nvPr/>
        </p:nvSpPr>
        <p:spPr>
          <a:xfrm rot="15838253" flipV="1">
            <a:off x="10171673" y="4644393"/>
            <a:ext cx="1795668" cy="1626864"/>
          </a:xfrm>
          <a:custGeom>
            <a:avLst/>
            <a:gdLst/>
            <a:ahLst/>
            <a:cxnLst/>
            <a:rect l="l" t="t" r="r" b="b"/>
            <a:pathLst>
              <a:path w="4135477" h="4114800">
                <a:moveTo>
                  <a:pt x="0" y="0"/>
                </a:moveTo>
                <a:lnTo>
                  <a:pt x="4135478" y="0"/>
                </a:lnTo>
                <a:lnTo>
                  <a:pt x="4135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62CFADE4-6FB0-40CE-E02A-7C3C9B19010F}"/>
              </a:ext>
            </a:extLst>
          </p:cNvPr>
          <p:cNvSpPr/>
          <p:nvPr/>
        </p:nvSpPr>
        <p:spPr>
          <a:xfrm rot="17609491">
            <a:off x="385027" y="4543354"/>
            <a:ext cx="1576132" cy="1863559"/>
          </a:xfrm>
          <a:custGeom>
            <a:avLst/>
            <a:gdLst/>
            <a:ahLst/>
            <a:cxnLst/>
            <a:rect l="l" t="t" r="r" b="b"/>
            <a:pathLst>
              <a:path w="4135477" h="4114800">
                <a:moveTo>
                  <a:pt x="0" y="0"/>
                </a:moveTo>
                <a:lnTo>
                  <a:pt x="4135478" y="0"/>
                </a:lnTo>
                <a:lnTo>
                  <a:pt x="4135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Rectangle: Rounded Corners 47">
            <a:hlinkClick r:id="rId4" action="ppaction://hlinksldjump"/>
            <a:extLst>
              <a:ext uri="{FF2B5EF4-FFF2-40B4-BE49-F238E27FC236}">
                <a16:creationId xmlns:a16="http://schemas.microsoft.com/office/drawing/2014/main" id="{230A7BEB-3381-3D63-D05C-1C7E4B7568E4}"/>
              </a:ext>
            </a:extLst>
          </p:cNvPr>
          <p:cNvSpPr/>
          <p:nvPr/>
        </p:nvSpPr>
        <p:spPr>
          <a:xfrm>
            <a:off x="4613470" y="1509636"/>
            <a:ext cx="2525103" cy="496002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Kajian </a:t>
            </a:r>
            <a:r>
              <a:rPr lang="en-US" sz="2000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Teori</a:t>
            </a:r>
            <a:endParaRPr lang="en-ID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07E2CE-E363-C6D5-9588-4B403612DE17}"/>
              </a:ext>
            </a:extLst>
          </p:cNvPr>
          <p:cNvSpPr/>
          <p:nvPr/>
        </p:nvSpPr>
        <p:spPr>
          <a:xfrm>
            <a:off x="2746539" y="2645897"/>
            <a:ext cx="2705100" cy="3410954"/>
          </a:xfrm>
          <a:prstGeom prst="roundRect">
            <a:avLst>
              <a:gd name="adj" fmla="val 10329"/>
            </a:avLst>
          </a:prstGeom>
          <a:solidFill>
            <a:schemeClr val="bg1"/>
          </a:solidFill>
          <a:ln w="38100">
            <a:solidFill>
              <a:srgbClr val="313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1F60E2-DCFF-DCBD-C1E1-E8BFAF1F945D}"/>
              </a:ext>
            </a:extLst>
          </p:cNvPr>
          <p:cNvSpPr/>
          <p:nvPr/>
        </p:nvSpPr>
        <p:spPr>
          <a:xfrm>
            <a:off x="6272521" y="2655421"/>
            <a:ext cx="2705100" cy="3401430"/>
          </a:xfrm>
          <a:prstGeom prst="roundRect">
            <a:avLst>
              <a:gd name="adj" fmla="val 8216"/>
            </a:avLst>
          </a:prstGeom>
          <a:solidFill>
            <a:schemeClr val="bg1"/>
          </a:solidFill>
          <a:ln w="38100">
            <a:solidFill>
              <a:srgbClr val="313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EB3FB-EC8B-5461-E869-13096D299F87}"/>
              </a:ext>
            </a:extLst>
          </p:cNvPr>
          <p:cNvSpPr txBox="1"/>
          <p:nvPr/>
        </p:nvSpPr>
        <p:spPr>
          <a:xfrm>
            <a:off x="2991934" y="2744903"/>
            <a:ext cx="23373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Tensorflow</a:t>
            </a:r>
            <a:endParaRPr lang="en-US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838483-965B-F2AD-6187-292771262C09}"/>
              </a:ext>
            </a:extLst>
          </p:cNvPr>
          <p:cNvSpPr txBox="1"/>
          <p:nvPr/>
        </p:nvSpPr>
        <p:spPr>
          <a:xfrm>
            <a:off x="6519738" y="2779555"/>
            <a:ext cx="2210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Streamlit</a:t>
            </a:r>
            <a:endParaRPr lang="en-US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1C437DA3-EB31-F377-E5B4-0A3839A97111}"/>
              </a:ext>
            </a:extLst>
          </p:cNvPr>
          <p:cNvSpPr/>
          <p:nvPr/>
        </p:nvSpPr>
        <p:spPr>
          <a:xfrm>
            <a:off x="688568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1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53A56A5E-F8E3-00CE-0229-279DD64A147B}"/>
              </a:ext>
            </a:extLst>
          </p:cNvPr>
          <p:cNvSpPr/>
          <p:nvPr/>
        </p:nvSpPr>
        <p:spPr>
          <a:xfrm>
            <a:off x="508277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17FD2551-B4BD-C7E1-7414-3E8BAB67AD91}"/>
              </a:ext>
            </a:extLst>
          </p:cNvPr>
          <p:cNvSpPr/>
          <p:nvPr/>
        </p:nvSpPr>
        <p:spPr>
          <a:xfrm>
            <a:off x="8688599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rgbClr val="FF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2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7" name="Rectangle: Rounded Corners 16">
            <a:hlinkClick r:id="rId7" action="ppaction://hlinksldjump"/>
            <a:extLst>
              <a:ext uri="{FF2B5EF4-FFF2-40B4-BE49-F238E27FC236}">
                <a16:creationId xmlns:a16="http://schemas.microsoft.com/office/drawing/2014/main" id="{4859E82D-5BCC-CECA-CF7B-ABCA500D1CEA}"/>
              </a:ext>
            </a:extLst>
          </p:cNvPr>
          <p:cNvSpPr/>
          <p:nvPr/>
        </p:nvSpPr>
        <p:spPr>
          <a:xfrm>
            <a:off x="10491508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8" name="Google Shape;244;p15">
            <a:extLst>
              <a:ext uri="{FF2B5EF4-FFF2-40B4-BE49-F238E27FC236}">
                <a16:creationId xmlns:a16="http://schemas.microsoft.com/office/drawing/2014/main" id="{37873404-E33A-CA4C-1221-C04EB8232722}"/>
              </a:ext>
            </a:extLst>
          </p:cNvPr>
          <p:cNvSpPr txBox="1"/>
          <p:nvPr/>
        </p:nvSpPr>
        <p:spPr>
          <a:xfrm>
            <a:off x="1700492" y="246602"/>
            <a:ext cx="29524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ea typeface="Paytone One"/>
                <a:cs typeface="Paytone One"/>
                <a:sym typeface="Paytone One"/>
              </a:rPr>
              <a:t>UIN Sjech M.Djamil Djambek Bukittinggi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sym typeface="Paytone One"/>
              </a:rPr>
              <a:t>Fakultas </a:t>
            </a:r>
            <a:r>
              <a:rPr lang="sv-SE" sz="1400" dirty="0">
                <a:solidFill>
                  <a:srgbClr val="313D4C"/>
                </a:solidFill>
                <a:sym typeface="Paytone One"/>
              </a:rPr>
              <a:t>Tarbiyah dan Ilmu Keguruan</a:t>
            </a:r>
            <a:endParaRPr lang="sv-SE" sz="1400" dirty="0">
              <a:solidFill>
                <a:srgbClr val="313D4C"/>
              </a:solidFill>
              <a:latin typeface="+mn-lt"/>
              <a:sym typeface="Paytone One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j-lt"/>
                <a:sym typeface="Paytone One"/>
              </a:rPr>
              <a:t>Program Studi Pendidikan Teknik Informatika dan Komputer</a:t>
            </a:r>
            <a:endParaRPr lang="sv-SE" sz="1400" dirty="0">
              <a:solidFill>
                <a:srgbClr val="313D4C"/>
              </a:solidFill>
              <a:latin typeface="+mj-lt"/>
            </a:endParaRPr>
          </a:p>
        </p:txBody>
      </p:sp>
      <p:sp>
        <p:nvSpPr>
          <p:cNvPr id="19" name="Flowchart: Delay 18">
            <a:extLst>
              <a:ext uri="{FF2B5EF4-FFF2-40B4-BE49-F238E27FC236}">
                <a16:creationId xmlns:a16="http://schemas.microsoft.com/office/drawing/2014/main" id="{DBB5F2B2-4B15-AA16-805B-DB09CD1EEF8F}"/>
              </a:ext>
            </a:extLst>
          </p:cNvPr>
          <p:cNvSpPr/>
          <p:nvPr/>
        </p:nvSpPr>
        <p:spPr>
          <a:xfrm rot="5400000" flipV="1">
            <a:off x="241392" y="73193"/>
            <a:ext cx="1343891" cy="1170710"/>
          </a:xfrm>
          <a:prstGeom prst="flowChartDelay">
            <a:avLst/>
          </a:prstGeom>
          <a:solidFill>
            <a:srgbClr val="F3BC0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5D29DF89-263A-CAFE-F094-89DF3A925D48}"/>
              </a:ext>
            </a:extLst>
          </p:cNvPr>
          <p:cNvSpPr/>
          <p:nvPr/>
        </p:nvSpPr>
        <p:spPr>
          <a:xfrm>
            <a:off x="449209" y="180565"/>
            <a:ext cx="928255" cy="976746"/>
          </a:xfrm>
          <a:prstGeom prst="flowChartConnector">
            <a:avLst/>
          </a:prstGeom>
          <a:solidFill>
            <a:srgbClr val="FEE7D5"/>
          </a:solidFill>
          <a:ln>
            <a:solidFill>
              <a:srgbClr val="FEE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F5BB13C-1798-3E62-2057-AC7DBF31F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4" y="263488"/>
            <a:ext cx="821832" cy="821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C7111-C40D-63CF-BA30-F461571787E3}"/>
              </a:ext>
            </a:extLst>
          </p:cNvPr>
          <p:cNvSpPr txBox="1"/>
          <p:nvPr/>
        </p:nvSpPr>
        <p:spPr>
          <a:xfrm>
            <a:off x="2849677" y="3429000"/>
            <a:ext cx="2420485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Tensorflow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adalah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library software opensource yang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dikembangkan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oleh Google untuk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komputasi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numerik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Tensorflow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menyediakan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antarmuka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untuk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mengekspresikan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algoritma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Machine Learning dan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aplikasi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untuk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menjalankan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algoritmanya</a:t>
            </a:r>
            <a:endParaRPr lang="en-US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7FB36-AC0F-0674-CDBF-49CE8C55CE54}"/>
              </a:ext>
            </a:extLst>
          </p:cNvPr>
          <p:cNvSpPr txBox="1"/>
          <p:nvPr/>
        </p:nvSpPr>
        <p:spPr>
          <a:xfrm>
            <a:off x="6444246" y="3152333"/>
            <a:ext cx="242048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Streamlit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merupakan opensource framework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dengan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bahasa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pemrograman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Python yang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memudahkan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pengembangan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web-apps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terutama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untuk data science dan machine learning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karena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terdapat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beberapa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fitur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untuk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mempermudah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pengembangan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model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45984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: Rounded Corners 47">
            <a:hlinkClick r:id="rId2" action="ppaction://hlinksldjump"/>
            <a:extLst>
              <a:ext uri="{FF2B5EF4-FFF2-40B4-BE49-F238E27FC236}">
                <a16:creationId xmlns:a16="http://schemas.microsoft.com/office/drawing/2014/main" id="{230A7BEB-3381-3D63-D05C-1C7E4B7568E4}"/>
              </a:ext>
            </a:extLst>
          </p:cNvPr>
          <p:cNvSpPr/>
          <p:nvPr/>
        </p:nvSpPr>
        <p:spPr>
          <a:xfrm>
            <a:off x="4613470" y="1509636"/>
            <a:ext cx="2987480" cy="496002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Penelitian</a:t>
            </a:r>
            <a:r>
              <a:rPr lang="en-US" sz="20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Relevan</a:t>
            </a:r>
            <a:endParaRPr lang="en-ID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E177ABB-55BB-8A59-666C-CB5A5D05785B}"/>
              </a:ext>
            </a:extLst>
          </p:cNvPr>
          <p:cNvSpPr/>
          <p:nvPr/>
        </p:nvSpPr>
        <p:spPr>
          <a:xfrm>
            <a:off x="4659289" y="2541869"/>
            <a:ext cx="6894598" cy="1034087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0" rIns="182880" rtlCol="0" anchor="ctr"/>
          <a:lstStyle/>
          <a:p>
            <a:pPr algn="ctr"/>
            <a:r>
              <a:rPr lang="id-ID" altLang="id-ID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 Sigit Guntoro, </a:t>
            </a:r>
            <a:r>
              <a:rPr lang="id-ID" altLang="id-ID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dkk</a:t>
            </a:r>
            <a:r>
              <a:rPr lang="id-ID" altLang="id-ID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berdasarkan publikasi jurnalnya dengan judul “Pengenalan Ekspresi Wajah Menggunakan </a:t>
            </a:r>
            <a:r>
              <a:rPr lang="id-ID" altLang="id-ID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Convolutional</a:t>
            </a:r>
            <a:r>
              <a:rPr lang="id-ID" altLang="id-ID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Neural Network”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05CBC2C4-6727-FC68-9F12-BC619B119BFA}"/>
              </a:ext>
            </a:extLst>
          </p:cNvPr>
          <p:cNvSpPr/>
          <p:nvPr/>
        </p:nvSpPr>
        <p:spPr>
          <a:xfrm>
            <a:off x="4631926" y="3844072"/>
            <a:ext cx="6894599" cy="1034087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r>
              <a:rPr lang="id-ID" altLang="id-ID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Arizka Harisa </a:t>
            </a:r>
            <a:r>
              <a:rPr lang="id-ID" altLang="id-ID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dkk</a:t>
            </a:r>
            <a:r>
              <a:rPr lang="id-ID" altLang="id-ID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berdasarkan publikasi jurnalnya dengan judul “Kecerdasan emosional dan </a:t>
            </a:r>
            <a:r>
              <a:rPr lang="id-ID" altLang="id-ID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kemamapuan</a:t>
            </a:r>
            <a:r>
              <a:rPr lang="id-ID" altLang="id-ID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mengajar guru dalam meningkatkan kualitas pengelolaan kelas di sekolah”</a:t>
            </a: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47FEC1E5-C79E-EB80-AB90-35CF2018DDE5}"/>
              </a:ext>
            </a:extLst>
          </p:cNvPr>
          <p:cNvSpPr/>
          <p:nvPr/>
        </p:nvSpPr>
        <p:spPr>
          <a:xfrm>
            <a:off x="4622094" y="5146275"/>
            <a:ext cx="6894600" cy="1034087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182880" rtlCol="0" anchor="ctr"/>
          <a:lstStyle/>
          <a:p>
            <a:pPr algn="ctr"/>
            <a:r>
              <a:rPr lang="id-ID" altLang="id-ID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Dhella </a:t>
            </a:r>
            <a:r>
              <a:rPr lang="id-ID" altLang="id-ID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Dhelviana</a:t>
            </a:r>
            <a:r>
              <a:rPr lang="id-ID" altLang="id-ID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Tiara Amelia berdasarkan publikasi jurnalnya dengan judul “Sistem Pendeteksi Kekerasan Berbasis </a:t>
            </a:r>
            <a:r>
              <a:rPr lang="id-ID" altLang="id-ID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Cnn</a:t>
            </a:r>
            <a:r>
              <a:rPr lang="id-ID" altLang="id-ID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</a:t>
            </a:r>
            <a:r>
              <a:rPr lang="id-ID" altLang="id-ID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Convolutional</a:t>
            </a:r>
            <a:r>
              <a:rPr lang="id-ID" altLang="id-ID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Neural Network)” </a:t>
            </a:r>
            <a:endParaRPr lang="en-US" sz="16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Google Shape;244;p15">
            <a:extLst>
              <a:ext uri="{FF2B5EF4-FFF2-40B4-BE49-F238E27FC236}">
                <a16:creationId xmlns:a16="http://schemas.microsoft.com/office/drawing/2014/main" id="{3ED3B0AA-E097-B5BB-2FA7-738699783F12}"/>
              </a:ext>
            </a:extLst>
          </p:cNvPr>
          <p:cNvSpPr txBox="1"/>
          <p:nvPr/>
        </p:nvSpPr>
        <p:spPr>
          <a:xfrm>
            <a:off x="1700492" y="246602"/>
            <a:ext cx="29524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ea typeface="Paytone One"/>
                <a:cs typeface="Paytone One"/>
                <a:sym typeface="Paytone One"/>
              </a:rPr>
              <a:t>UIN Sjech M.Djamil Djambek Bukittinggi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sym typeface="Paytone One"/>
              </a:rPr>
              <a:t>Fakultas </a:t>
            </a:r>
            <a:r>
              <a:rPr lang="sv-SE" sz="1400" dirty="0">
                <a:solidFill>
                  <a:srgbClr val="313D4C"/>
                </a:solidFill>
                <a:sym typeface="Paytone One"/>
              </a:rPr>
              <a:t>Tarbiyah dan Ilmu Keguruan</a:t>
            </a:r>
            <a:endParaRPr lang="sv-SE" sz="1400" dirty="0">
              <a:solidFill>
                <a:srgbClr val="313D4C"/>
              </a:solidFill>
              <a:latin typeface="+mn-lt"/>
              <a:sym typeface="Paytone One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j-lt"/>
                <a:sym typeface="Paytone One"/>
              </a:rPr>
              <a:t>Program Studi Pendidikan Teknik Informatika dan Komputer</a:t>
            </a:r>
            <a:endParaRPr lang="sv-SE" sz="1400" dirty="0">
              <a:solidFill>
                <a:srgbClr val="313D4C"/>
              </a:solidFill>
              <a:latin typeface="+mj-lt"/>
            </a:endParaRPr>
          </a:p>
        </p:txBody>
      </p:sp>
      <p:sp>
        <p:nvSpPr>
          <p:cNvPr id="14" name="Flowchart: Delay 13">
            <a:extLst>
              <a:ext uri="{FF2B5EF4-FFF2-40B4-BE49-F238E27FC236}">
                <a16:creationId xmlns:a16="http://schemas.microsoft.com/office/drawing/2014/main" id="{4C347BA1-9CB8-3A28-C17D-CD6ADF58CC36}"/>
              </a:ext>
            </a:extLst>
          </p:cNvPr>
          <p:cNvSpPr/>
          <p:nvPr/>
        </p:nvSpPr>
        <p:spPr>
          <a:xfrm rot="5400000" flipV="1">
            <a:off x="241392" y="73193"/>
            <a:ext cx="1343891" cy="1170710"/>
          </a:xfrm>
          <a:prstGeom prst="flowChartDelay">
            <a:avLst/>
          </a:prstGeom>
          <a:solidFill>
            <a:srgbClr val="F3BC0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0995EBE4-95B8-359C-4DC7-FF33085A1967}"/>
              </a:ext>
            </a:extLst>
          </p:cNvPr>
          <p:cNvSpPr/>
          <p:nvPr/>
        </p:nvSpPr>
        <p:spPr>
          <a:xfrm>
            <a:off x="449209" y="180565"/>
            <a:ext cx="928255" cy="976746"/>
          </a:xfrm>
          <a:prstGeom prst="flowChartConnector">
            <a:avLst/>
          </a:prstGeom>
          <a:solidFill>
            <a:srgbClr val="FEE7D5"/>
          </a:solidFill>
          <a:ln>
            <a:solidFill>
              <a:srgbClr val="FEE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hlinkClick r:id="rId2" action="ppaction://hlinksldjump"/>
            <a:extLst>
              <a:ext uri="{FF2B5EF4-FFF2-40B4-BE49-F238E27FC236}">
                <a16:creationId xmlns:a16="http://schemas.microsoft.com/office/drawing/2014/main" id="{93F15E33-6ED9-2E42-24A2-0CB625CACE5D}"/>
              </a:ext>
            </a:extLst>
          </p:cNvPr>
          <p:cNvSpPr/>
          <p:nvPr/>
        </p:nvSpPr>
        <p:spPr>
          <a:xfrm>
            <a:off x="688568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1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7" name="Rectangle: Rounded Corners 16">
            <a:hlinkClick r:id="rId3" action="ppaction://hlinksldjump"/>
            <a:extLst>
              <a:ext uri="{FF2B5EF4-FFF2-40B4-BE49-F238E27FC236}">
                <a16:creationId xmlns:a16="http://schemas.microsoft.com/office/drawing/2014/main" id="{398E9A85-A940-D3AA-2A16-BE759D78A6F0}"/>
              </a:ext>
            </a:extLst>
          </p:cNvPr>
          <p:cNvSpPr/>
          <p:nvPr/>
        </p:nvSpPr>
        <p:spPr>
          <a:xfrm>
            <a:off x="508277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18" name="Rectangle: Rounded Corners 17">
            <a:hlinkClick r:id="rId4" action="ppaction://hlinksldjump"/>
            <a:extLst>
              <a:ext uri="{FF2B5EF4-FFF2-40B4-BE49-F238E27FC236}">
                <a16:creationId xmlns:a16="http://schemas.microsoft.com/office/drawing/2014/main" id="{40B8A5E8-9E1D-C995-1F1E-86FC41C2E5CD}"/>
              </a:ext>
            </a:extLst>
          </p:cNvPr>
          <p:cNvSpPr/>
          <p:nvPr/>
        </p:nvSpPr>
        <p:spPr>
          <a:xfrm>
            <a:off x="8688599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rgbClr val="FF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2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9" name="Rectangle: Rounded Corners 18">
            <a:hlinkClick r:id="rId5" action="ppaction://hlinksldjump"/>
            <a:extLst>
              <a:ext uri="{FF2B5EF4-FFF2-40B4-BE49-F238E27FC236}">
                <a16:creationId xmlns:a16="http://schemas.microsoft.com/office/drawing/2014/main" id="{57A3617F-9DB5-984F-36B1-B48BFF9EADE0}"/>
              </a:ext>
            </a:extLst>
          </p:cNvPr>
          <p:cNvSpPr/>
          <p:nvPr/>
        </p:nvSpPr>
        <p:spPr>
          <a:xfrm>
            <a:off x="10491508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7AA3F5CC-E38F-3D09-52C1-9152DEFD6B9D}"/>
              </a:ext>
            </a:extLst>
          </p:cNvPr>
          <p:cNvSpPr/>
          <p:nvPr/>
        </p:nvSpPr>
        <p:spPr>
          <a:xfrm>
            <a:off x="638113" y="2970031"/>
            <a:ext cx="4117990" cy="3707404"/>
          </a:xfrm>
          <a:custGeom>
            <a:avLst/>
            <a:gdLst/>
            <a:ahLst/>
            <a:cxnLst/>
            <a:rect l="l" t="t" r="r" b="b"/>
            <a:pathLst>
              <a:path w="4794788" h="4114800">
                <a:moveTo>
                  <a:pt x="0" y="0"/>
                </a:moveTo>
                <a:lnTo>
                  <a:pt x="4794788" y="0"/>
                </a:lnTo>
                <a:lnTo>
                  <a:pt x="4794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51F5D79-6D59-4E4B-1DBA-F0DF4C7F8AF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31" y="5146275"/>
            <a:ext cx="1079750" cy="16196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95012C-D29B-6E58-6720-26D0C9E457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4" y="263488"/>
            <a:ext cx="821832" cy="82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49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0C23B24-7C5E-7F56-4C73-565E254DC5A4}"/>
              </a:ext>
            </a:extLst>
          </p:cNvPr>
          <p:cNvGrpSpPr/>
          <p:nvPr/>
        </p:nvGrpSpPr>
        <p:grpSpPr>
          <a:xfrm>
            <a:off x="4233180" y="-205849"/>
            <a:ext cx="12713555" cy="12611920"/>
            <a:chOff x="0" y="0"/>
            <a:chExt cx="29748084" cy="28295116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1B0BBAA1-D244-4447-285D-E2C7B73BB5CA}"/>
                </a:ext>
              </a:extLst>
            </p:cNvPr>
            <p:cNvSpPr/>
            <p:nvPr/>
          </p:nvSpPr>
          <p:spPr>
            <a:xfrm rot="-2405687">
              <a:off x="6722477" y="3711970"/>
              <a:ext cx="18809262" cy="19956776"/>
            </a:xfrm>
            <a:custGeom>
              <a:avLst/>
              <a:gdLst/>
              <a:ahLst/>
              <a:cxnLst/>
              <a:rect l="l" t="t" r="r" b="b"/>
              <a:pathLst>
                <a:path w="18809262" h="19956776">
                  <a:moveTo>
                    <a:pt x="0" y="0"/>
                  </a:moveTo>
                  <a:lnTo>
                    <a:pt x="18809262" y="0"/>
                  </a:lnTo>
                  <a:lnTo>
                    <a:pt x="18809262" y="19956776"/>
                  </a:lnTo>
                  <a:lnTo>
                    <a:pt x="0" y="19956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48C55A90-F945-0770-B9B1-DB2C58EE5FA8}"/>
                </a:ext>
              </a:extLst>
            </p:cNvPr>
            <p:cNvSpPr/>
            <p:nvPr/>
          </p:nvSpPr>
          <p:spPr>
            <a:xfrm rot="-2405687">
              <a:off x="4216345" y="4626370"/>
              <a:ext cx="18809262" cy="19956776"/>
            </a:xfrm>
            <a:custGeom>
              <a:avLst/>
              <a:gdLst/>
              <a:ahLst/>
              <a:cxnLst/>
              <a:rect l="l" t="t" r="r" b="b"/>
              <a:pathLst>
                <a:path w="18809262" h="19956776">
                  <a:moveTo>
                    <a:pt x="0" y="0"/>
                  </a:moveTo>
                  <a:lnTo>
                    <a:pt x="18809262" y="0"/>
                  </a:lnTo>
                  <a:lnTo>
                    <a:pt x="18809262" y="19956776"/>
                  </a:lnTo>
                  <a:lnTo>
                    <a:pt x="0" y="19956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48" name="Rectangle: Rounded Corners 47">
            <a:hlinkClick r:id="rId4" action="ppaction://hlinksldjump"/>
            <a:extLst>
              <a:ext uri="{FF2B5EF4-FFF2-40B4-BE49-F238E27FC236}">
                <a16:creationId xmlns:a16="http://schemas.microsoft.com/office/drawing/2014/main" id="{230A7BEB-3381-3D63-D05C-1C7E4B7568E4}"/>
              </a:ext>
            </a:extLst>
          </p:cNvPr>
          <p:cNvSpPr/>
          <p:nvPr/>
        </p:nvSpPr>
        <p:spPr>
          <a:xfrm>
            <a:off x="999614" y="1849087"/>
            <a:ext cx="2987480" cy="496002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Kerangka</a:t>
            </a:r>
            <a:r>
              <a:rPr lang="en-US" sz="20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Berpikir</a:t>
            </a:r>
            <a:endParaRPr lang="en-ID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C2BF6E5-9601-5C29-97D1-68E7A9009AF5}"/>
              </a:ext>
            </a:extLst>
          </p:cNvPr>
          <p:cNvSpPr/>
          <p:nvPr/>
        </p:nvSpPr>
        <p:spPr>
          <a:xfrm>
            <a:off x="6703963" y="2426914"/>
            <a:ext cx="3969272" cy="523220"/>
          </a:xfrm>
          <a:prstGeom prst="roundRect">
            <a:avLst/>
          </a:prstGeom>
          <a:solidFill>
            <a:srgbClr val="FFDCC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Identifikasi</a:t>
            </a:r>
            <a:r>
              <a:rPr lang="en-US" dirty="0">
                <a:solidFill>
                  <a:schemeClr val="tx1"/>
                </a:solidFill>
              </a:rPr>
              <a:t> Masalah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77979B4-B441-1107-4A25-25E5EB9F14BF}"/>
              </a:ext>
            </a:extLst>
          </p:cNvPr>
          <p:cNvSpPr/>
          <p:nvPr/>
        </p:nvSpPr>
        <p:spPr>
          <a:xfrm>
            <a:off x="6715742" y="3294184"/>
            <a:ext cx="3969272" cy="523220"/>
          </a:xfrm>
          <a:prstGeom prst="roundRect">
            <a:avLst/>
          </a:prstGeom>
          <a:solidFill>
            <a:srgbClr val="FFCBA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Model R&amp;D (4D)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4CA14AC-DBE1-D8D7-1A5D-1BD9E6B93BD6}"/>
              </a:ext>
            </a:extLst>
          </p:cNvPr>
          <p:cNvSpPr/>
          <p:nvPr/>
        </p:nvSpPr>
        <p:spPr>
          <a:xfrm>
            <a:off x="3785636" y="2507059"/>
            <a:ext cx="2092266" cy="523220"/>
          </a:xfrm>
          <a:prstGeom prst="roundRect">
            <a:avLst/>
          </a:prstGeom>
          <a:solidFill>
            <a:srgbClr val="FED27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Masalah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753BEC-4AA2-2650-EB0B-B76B84E78C36}"/>
              </a:ext>
            </a:extLst>
          </p:cNvPr>
          <p:cNvSpPr/>
          <p:nvPr/>
        </p:nvSpPr>
        <p:spPr>
          <a:xfrm>
            <a:off x="6777318" y="5493964"/>
            <a:ext cx="3907696" cy="1099790"/>
          </a:xfrm>
          <a:prstGeom prst="round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/>
                </a:solidFill>
              </a:rPr>
              <a:t>Perancangan sistem </a:t>
            </a:r>
            <a:r>
              <a:rPr lang="en-US" sz="1200" i="1" dirty="0" err="1">
                <a:solidFill>
                  <a:schemeClr val="tx1"/>
                </a:solidFill>
              </a:rPr>
              <a:t>pendeteksi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emosional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siswa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menggunakan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bahasa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pemrograman</a:t>
            </a:r>
            <a:r>
              <a:rPr lang="en-US" sz="1200" i="1" dirty="0">
                <a:solidFill>
                  <a:schemeClr val="tx1"/>
                </a:solidFill>
              </a:rPr>
              <a:t> python </a:t>
            </a:r>
            <a:r>
              <a:rPr lang="en-US" sz="1200" i="1" dirty="0" err="1">
                <a:solidFill>
                  <a:schemeClr val="tx1"/>
                </a:solidFill>
              </a:rPr>
              <a:t>dengan</a:t>
            </a:r>
            <a:r>
              <a:rPr lang="en-US" sz="1200" i="1" dirty="0">
                <a:solidFill>
                  <a:schemeClr val="tx1"/>
                </a:solidFill>
              </a:rPr>
              <a:t> metode convolution neural network untuk </a:t>
            </a:r>
            <a:r>
              <a:rPr lang="en-US" sz="1200" i="1" dirty="0" err="1">
                <a:solidFill>
                  <a:schemeClr val="tx1"/>
                </a:solidFill>
              </a:rPr>
              <a:t>mengukur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tingkat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pengelolaan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Kelas</a:t>
            </a:r>
            <a:r>
              <a:rPr lang="en-US" sz="1200" i="1" dirty="0">
                <a:solidFill>
                  <a:schemeClr val="tx1"/>
                </a:solidFill>
              </a:rPr>
              <a:t> pada </a:t>
            </a:r>
            <a:r>
              <a:rPr lang="en-US" sz="1200" i="1" dirty="0" err="1">
                <a:solidFill>
                  <a:schemeClr val="tx1"/>
                </a:solidFill>
              </a:rPr>
              <a:t>mata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pelajaran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informatika</a:t>
            </a:r>
            <a:r>
              <a:rPr lang="en-US" sz="1200" i="1" dirty="0">
                <a:solidFill>
                  <a:schemeClr val="tx1"/>
                </a:solidFill>
              </a:rPr>
              <a:t> di </a:t>
            </a:r>
            <a:r>
              <a:rPr lang="en-US" sz="1200" i="1" dirty="0" err="1">
                <a:solidFill>
                  <a:schemeClr val="tx1"/>
                </a:solidFill>
              </a:rPr>
              <a:t>kelas</a:t>
            </a:r>
            <a:r>
              <a:rPr lang="en-US" sz="1200" i="1" dirty="0">
                <a:solidFill>
                  <a:schemeClr val="tx1"/>
                </a:solidFill>
              </a:rPr>
              <a:t> X SMAN 5 Bukittinggi</a:t>
            </a:r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94B862E2-3341-FBCB-204B-BA0539DCFFDD}"/>
              </a:ext>
            </a:extLst>
          </p:cNvPr>
          <p:cNvSpPr/>
          <p:nvPr/>
        </p:nvSpPr>
        <p:spPr>
          <a:xfrm>
            <a:off x="1572052" y="4392518"/>
            <a:ext cx="1517678" cy="2465482"/>
          </a:xfrm>
          <a:custGeom>
            <a:avLst/>
            <a:gdLst/>
            <a:ahLst/>
            <a:cxnLst/>
            <a:rect l="l" t="t" r="r" b="b"/>
            <a:pathLst>
              <a:path w="2753175" h="4114800">
                <a:moveTo>
                  <a:pt x="0" y="0"/>
                </a:moveTo>
                <a:lnTo>
                  <a:pt x="2753175" y="0"/>
                </a:lnTo>
                <a:lnTo>
                  <a:pt x="27531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Google Shape;244;p15">
            <a:extLst>
              <a:ext uri="{FF2B5EF4-FFF2-40B4-BE49-F238E27FC236}">
                <a16:creationId xmlns:a16="http://schemas.microsoft.com/office/drawing/2014/main" id="{0E3F63EC-9C62-7DEA-A04A-C8EA448D4FFE}"/>
              </a:ext>
            </a:extLst>
          </p:cNvPr>
          <p:cNvSpPr txBox="1"/>
          <p:nvPr/>
        </p:nvSpPr>
        <p:spPr>
          <a:xfrm>
            <a:off x="1700492" y="246602"/>
            <a:ext cx="29524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ea typeface="Paytone One"/>
                <a:cs typeface="Paytone One"/>
                <a:sym typeface="Paytone One"/>
              </a:rPr>
              <a:t>UIN Sjech M.Djamil Djambek Bukittinggi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sym typeface="Paytone One"/>
              </a:rPr>
              <a:t>Fakultas </a:t>
            </a:r>
            <a:r>
              <a:rPr lang="sv-SE" sz="1400" dirty="0">
                <a:solidFill>
                  <a:srgbClr val="313D4C"/>
                </a:solidFill>
                <a:sym typeface="Paytone One"/>
              </a:rPr>
              <a:t>Tarbiyah dan Ilmu Keguruan</a:t>
            </a:r>
            <a:endParaRPr lang="sv-SE" sz="1400" dirty="0">
              <a:solidFill>
                <a:srgbClr val="313D4C"/>
              </a:solidFill>
              <a:latin typeface="+mn-lt"/>
              <a:sym typeface="Paytone One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j-lt"/>
                <a:sym typeface="Paytone One"/>
              </a:rPr>
              <a:t>Program Studi Pendidikan Teknik Informatika dan Komputer</a:t>
            </a:r>
            <a:endParaRPr lang="sv-SE" sz="1400" dirty="0">
              <a:solidFill>
                <a:srgbClr val="313D4C"/>
              </a:solidFill>
              <a:latin typeface="+mj-lt"/>
            </a:endParaRPr>
          </a:p>
        </p:txBody>
      </p:sp>
      <p:sp>
        <p:nvSpPr>
          <p:cNvPr id="33" name="Flowchart: Delay 32">
            <a:extLst>
              <a:ext uri="{FF2B5EF4-FFF2-40B4-BE49-F238E27FC236}">
                <a16:creationId xmlns:a16="http://schemas.microsoft.com/office/drawing/2014/main" id="{CC474C22-325A-1FAF-C04F-24593AE8EC3F}"/>
              </a:ext>
            </a:extLst>
          </p:cNvPr>
          <p:cNvSpPr/>
          <p:nvPr/>
        </p:nvSpPr>
        <p:spPr>
          <a:xfrm rot="5400000" flipV="1">
            <a:off x="241392" y="73193"/>
            <a:ext cx="1343891" cy="1170710"/>
          </a:xfrm>
          <a:prstGeom prst="flowChartDelay">
            <a:avLst/>
          </a:prstGeom>
          <a:solidFill>
            <a:srgbClr val="F3BC0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A66BE5C7-5660-F762-A160-650D1635995B}"/>
              </a:ext>
            </a:extLst>
          </p:cNvPr>
          <p:cNvSpPr/>
          <p:nvPr/>
        </p:nvSpPr>
        <p:spPr>
          <a:xfrm>
            <a:off x="449209" y="180565"/>
            <a:ext cx="928255" cy="976746"/>
          </a:xfrm>
          <a:prstGeom prst="flowChartConnector">
            <a:avLst/>
          </a:prstGeom>
          <a:solidFill>
            <a:srgbClr val="FEE7D5"/>
          </a:solidFill>
          <a:ln>
            <a:solidFill>
              <a:srgbClr val="FEE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: Rounded Corners 38">
            <a:hlinkClick r:id="rId4" action="ppaction://hlinksldjump"/>
            <a:extLst>
              <a:ext uri="{FF2B5EF4-FFF2-40B4-BE49-F238E27FC236}">
                <a16:creationId xmlns:a16="http://schemas.microsoft.com/office/drawing/2014/main" id="{239D1CA8-9FE1-E680-778F-C77C4E449C66}"/>
              </a:ext>
            </a:extLst>
          </p:cNvPr>
          <p:cNvSpPr/>
          <p:nvPr/>
        </p:nvSpPr>
        <p:spPr>
          <a:xfrm>
            <a:off x="688568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1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40" name="Rectangle: Rounded Corners 39">
            <a:hlinkClick r:id="rId7" action="ppaction://hlinksldjump"/>
            <a:extLst>
              <a:ext uri="{FF2B5EF4-FFF2-40B4-BE49-F238E27FC236}">
                <a16:creationId xmlns:a16="http://schemas.microsoft.com/office/drawing/2014/main" id="{6B95BB70-F57A-0CF9-240A-716E08B08B22}"/>
              </a:ext>
            </a:extLst>
          </p:cNvPr>
          <p:cNvSpPr/>
          <p:nvPr/>
        </p:nvSpPr>
        <p:spPr>
          <a:xfrm>
            <a:off x="508277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41" name="Rectangle: Rounded Corners 40">
            <a:hlinkClick r:id="rId8" action="ppaction://hlinksldjump"/>
            <a:extLst>
              <a:ext uri="{FF2B5EF4-FFF2-40B4-BE49-F238E27FC236}">
                <a16:creationId xmlns:a16="http://schemas.microsoft.com/office/drawing/2014/main" id="{2296D80F-C434-8589-0887-24550ADB5019}"/>
              </a:ext>
            </a:extLst>
          </p:cNvPr>
          <p:cNvSpPr/>
          <p:nvPr/>
        </p:nvSpPr>
        <p:spPr>
          <a:xfrm>
            <a:off x="8688599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rgbClr val="FF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2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42" name="Rectangle: Rounded Corners 41">
            <a:hlinkClick r:id="rId9" action="ppaction://hlinksldjump"/>
            <a:extLst>
              <a:ext uri="{FF2B5EF4-FFF2-40B4-BE49-F238E27FC236}">
                <a16:creationId xmlns:a16="http://schemas.microsoft.com/office/drawing/2014/main" id="{21BA5130-90A5-E455-6528-7A78D1889B48}"/>
              </a:ext>
            </a:extLst>
          </p:cNvPr>
          <p:cNvSpPr/>
          <p:nvPr/>
        </p:nvSpPr>
        <p:spPr>
          <a:xfrm>
            <a:off x="10491508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257341-1AA5-2243-6569-E2470884A4A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5485" y="4991479"/>
            <a:ext cx="1256063" cy="18840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744ECE-A9F3-B9C0-8C4B-A2C27DE7257B}"/>
              </a:ext>
            </a:extLst>
          </p:cNvPr>
          <p:cNvSpPr/>
          <p:nvPr/>
        </p:nvSpPr>
        <p:spPr>
          <a:xfrm>
            <a:off x="6723885" y="4728598"/>
            <a:ext cx="3969272" cy="523220"/>
          </a:xfrm>
          <a:prstGeom prst="roundRect">
            <a:avLst/>
          </a:prstGeom>
          <a:solidFill>
            <a:srgbClr val="FFCBA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Uji </a:t>
            </a:r>
            <a:r>
              <a:rPr lang="en-US" i="1" dirty="0" err="1">
                <a:solidFill>
                  <a:schemeClr val="tx1"/>
                </a:solidFill>
              </a:rPr>
              <a:t>Produk</a:t>
            </a:r>
            <a:r>
              <a:rPr lang="en-US" i="1" dirty="0">
                <a:solidFill>
                  <a:schemeClr val="tx1"/>
                </a:solidFill>
              </a:rPr>
              <a:t> (</a:t>
            </a:r>
            <a:r>
              <a:rPr lang="en-US" i="1" dirty="0" err="1">
                <a:solidFill>
                  <a:schemeClr val="tx1"/>
                </a:solidFill>
              </a:rPr>
              <a:t>Validitas</a:t>
            </a:r>
            <a:r>
              <a:rPr lang="en-US" i="1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Praktikalitas</a:t>
            </a:r>
            <a:r>
              <a:rPr lang="en-US" i="1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Efektifitas</a:t>
            </a:r>
            <a:r>
              <a:rPr lang="en-US" i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F16260-71AB-BD9E-36A0-6EAF3423A0E9}"/>
              </a:ext>
            </a:extLst>
          </p:cNvPr>
          <p:cNvSpPr/>
          <p:nvPr/>
        </p:nvSpPr>
        <p:spPr>
          <a:xfrm>
            <a:off x="6723320" y="4018454"/>
            <a:ext cx="3969272" cy="523220"/>
          </a:xfrm>
          <a:prstGeom prst="roundRect">
            <a:avLst/>
          </a:prstGeom>
          <a:solidFill>
            <a:srgbClr val="FFCBA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Model </a:t>
            </a:r>
            <a:r>
              <a:rPr lang="en-US" i="1" dirty="0" err="1">
                <a:solidFill>
                  <a:schemeClr val="tx1"/>
                </a:solidFill>
              </a:rPr>
              <a:t>Pengembangan</a:t>
            </a:r>
            <a:r>
              <a:rPr lang="en-US" i="1" dirty="0">
                <a:solidFill>
                  <a:schemeClr val="tx1"/>
                </a:solidFill>
              </a:rPr>
              <a:t> 4D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16F093A-4F76-6A40-27BF-2C5305B83431}"/>
              </a:ext>
            </a:extLst>
          </p:cNvPr>
          <p:cNvSpPr/>
          <p:nvPr/>
        </p:nvSpPr>
        <p:spPr>
          <a:xfrm>
            <a:off x="3718421" y="3347444"/>
            <a:ext cx="2322210" cy="710144"/>
          </a:xfrm>
          <a:prstGeom prst="roundRect">
            <a:avLst/>
          </a:prstGeom>
          <a:solidFill>
            <a:srgbClr val="FED27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Proses </a:t>
            </a:r>
            <a:r>
              <a:rPr lang="en-US" dirty="0" err="1">
                <a:solidFill>
                  <a:schemeClr val="tx1"/>
                </a:solidFill>
              </a:rPr>
              <a:t>Penyelesaian</a:t>
            </a:r>
            <a:r>
              <a:rPr lang="en-US" dirty="0">
                <a:solidFill>
                  <a:schemeClr val="tx1"/>
                </a:solidFill>
              </a:rPr>
              <a:t> Masalah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03CE01A-264E-91F1-15CA-475780F0A568}"/>
              </a:ext>
            </a:extLst>
          </p:cNvPr>
          <p:cNvSpPr/>
          <p:nvPr/>
        </p:nvSpPr>
        <p:spPr>
          <a:xfrm>
            <a:off x="3785636" y="5688787"/>
            <a:ext cx="2322210" cy="710144"/>
          </a:xfrm>
          <a:prstGeom prst="roundRect">
            <a:avLst/>
          </a:prstGeom>
          <a:solidFill>
            <a:srgbClr val="FED27B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Produk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diharapkan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C7BA68-389C-0A0B-52A6-B7C0E330F112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 flipV="1">
            <a:off x="5877902" y="2688524"/>
            <a:ext cx="826061" cy="801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9E179E-2DB7-A654-D223-1CE3E180A05E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 flipV="1">
            <a:off x="6040631" y="3555794"/>
            <a:ext cx="675111" cy="146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6430DA-B759-54C8-3915-CD0DD0CC80BA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>
            <a:off x="6107846" y="6043859"/>
            <a:ext cx="6694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0629D9-DE46-3BDD-DB5C-960E8FB26F28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8688599" y="2950134"/>
            <a:ext cx="11779" cy="3440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743BCE9-3217-D5FA-A47C-30EBCFC73D7E}"/>
              </a:ext>
            </a:extLst>
          </p:cNvPr>
          <p:cNvCxnSpPr>
            <a:cxnSpLocks/>
            <a:stCxn id="21" idx="2"/>
            <a:endCxn id="11" idx="0"/>
          </p:cNvCxnSpPr>
          <p:nvPr/>
        </p:nvCxnSpPr>
        <p:spPr>
          <a:xfrm>
            <a:off x="8700378" y="3817404"/>
            <a:ext cx="7578" cy="2010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8622C93-F149-BFD9-6CF2-CCDE62F2F3B4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8707956" y="4541674"/>
            <a:ext cx="565" cy="1869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8D7676F-A6EC-9F78-5C05-0B26B850E504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>
            <a:off x="8708521" y="5251818"/>
            <a:ext cx="22645" cy="242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94C9BE29-D598-7C76-ED81-74C6E27432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4" y="263488"/>
            <a:ext cx="821832" cy="82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57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E48B26B4-5457-61EA-E488-3683449397EB}"/>
              </a:ext>
            </a:extLst>
          </p:cNvPr>
          <p:cNvGrpSpPr/>
          <p:nvPr/>
        </p:nvGrpSpPr>
        <p:grpSpPr>
          <a:xfrm rot="3733867">
            <a:off x="-926565" y="2696596"/>
            <a:ext cx="5646981" cy="4249008"/>
            <a:chOff x="0" y="0"/>
            <a:chExt cx="16269610" cy="10892009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DC107840-1300-E5FC-4EA1-7B2507AD54BF}"/>
                </a:ext>
              </a:extLst>
            </p:cNvPr>
            <p:cNvSpPr/>
            <p:nvPr/>
          </p:nvSpPr>
          <p:spPr>
            <a:xfrm>
              <a:off x="0" y="0"/>
              <a:ext cx="16269610" cy="10778617"/>
            </a:xfrm>
            <a:custGeom>
              <a:avLst/>
              <a:gdLst/>
              <a:ahLst/>
              <a:cxnLst/>
              <a:rect l="l" t="t" r="r" b="b"/>
              <a:pathLst>
                <a:path w="16269610" h="10778617">
                  <a:moveTo>
                    <a:pt x="0" y="0"/>
                  </a:moveTo>
                  <a:lnTo>
                    <a:pt x="16269610" y="0"/>
                  </a:lnTo>
                  <a:lnTo>
                    <a:pt x="16269610" y="10778617"/>
                  </a:lnTo>
                  <a:lnTo>
                    <a:pt x="0" y="10778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1163EE43-1EA2-55A6-07E0-65DBECBD6D24}"/>
                </a:ext>
              </a:extLst>
            </p:cNvPr>
            <p:cNvSpPr/>
            <p:nvPr/>
          </p:nvSpPr>
          <p:spPr>
            <a:xfrm>
              <a:off x="2042892" y="2009289"/>
              <a:ext cx="13407879" cy="8882720"/>
            </a:xfrm>
            <a:custGeom>
              <a:avLst/>
              <a:gdLst/>
              <a:ahLst/>
              <a:cxnLst/>
              <a:rect l="l" t="t" r="r" b="b"/>
              <a:pathLst>
                <a:path w="13407879" h="8882720">
                  <a:moveTo>
                    <a:pt x="0" y="0"/>
                  </a:moveTo>
                  <a:lnTo>
                    <a:pt x="13407879" y="0"/>
                  </a:lnTo>
                  <a:lnTo>
                    <a:pt x="13407879" y="8882720"/>
                  </a:lnTo>
                  <a:lnTo>
                    <a:pt x="0" y="8882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D5E0BE0B-38F6-1542-A3B3-D4610735F8F9}"/>
              </a:ext>
            </a:extLst>
          </p:cNvPr>
          <p:cNvSpPr/>
          <p:nvPr/>
        </p:nvSpPr>
        <p:spPr>
          <a:xfrm>
            <a:off x="6815491" y="2532676"/>
            <a:ext cx="922501" cy="886637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EE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DADD9380-AB77-99CE-5988-354CAE539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020331">
            <a:off x="7100790" y="2678232"/>
            <a:ext cx="351900" cy="595523"/>
          </a:xfrm>
          <a:prstGeom prst="rect">
            <a:avLst/>
          </a:prstGeom>
        </p:spPr>
      </p:pic>
      <p:sp>
        <p:nvSpPr>
          <p:cNvPr id="8" name="Rectangle: Rounded Corners 7">
            <a:hlinkClick r:id="rId6" action="ppaction://hlinksldjump"/>
            <a:extLst>
              <a:ext uri="{FF2B5EF4-FFF2-40B4-BE49-F238E27FC236}">
                <a16:creationId xmlns:a16="http://schemas.microsoft.com/office/drawing/2014/main" id="{DAD173D2-86E0-E22A-B2FF-CE19837214BB}"/>
              </a:ext>
            </a:extLst>
          </p:cNvPr>
          <p:cNvSpPr/>
          <p:nvPr/>
        </p:nvSpPr>
        <p:spPr>
          <a:xfrm>
            <a:off x="1991964" y="1609538"/>
            <a:ext cx="2987480" cy="496002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Metodologi</a:t>
            </a:r>
            <a:r>
              <a:rPr lang="en-US" sz="20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Penelitian</a:t>
            </a:r>
            <a:endParaRPr lang="en-ID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9F9448-032F-1F45-F1A4-BF7E3779EF5E}"/>
              </a:ext>
            </a:extLst>
          </p:cNvPr>
          <p:cNvSpPr/>
          <p:nvPr/>
        </p:nvSpPr>
        <p:spPr>
          <a:xfrm>
            <a:off x="6815491" y="4025698"/>
            <a:ext cx="922501" cy="886637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EE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" descr="Menulis Puisi Berdasarkan Catatan Harian - PELAJARAN BAHASA INDONESIA DI  JARI KAMU">
            <a:extLst>
              <a:ext uri="{FF2B5EF4-FFF2-40B4-BE49-F238E27FC236}">
                <a16:creationId xmlns:a16="http://schemas.microsoft.com/office/drawing/2014/main" id="{D182A3C6-69E4-D999-E7CB-B43E5B8BE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50" b="94250" l="4747" r="97785">
                        <a14:foregroundMark x1="4747" y1="30500" x2="8228" y2="26500"/>
                        <a14:foregroundMark x1="24367" y1="63000" x2="34494" y2="91000"/>
                        <a14:foregroundMark x1="34494" y1="91000" x2="51266" y2="91750"/>
                        <a14:foregroundMark x1="51266" y1="91750" x2="90823" y2="75500"/>
                        <a14:foregroundMark x1="90823" y1="75500" x2="93354" y2="62250"/>
                        <a14:foregroundMark x1="93354" y1="62250" x2="92405" y2="59500"/>
                        <a14:foregroundMark x1="90823" y1="80250" x2="95886" y2="72500"/>
                        <a14:foregroundMark x1="93354" y1="78500" x2="97785" y2="77250"/>
                        <a14:foregroundMark x1="23734" y1="62500" x2="18038" y2="50750"/>
                        <a14:foregroundMark x1="18038" y1="50750" x2="18038" y2="49250"/>
                        <a14:foregroundMark x1="74367" y1="41500" x2="80063" y2="27000"/>
                        <a14:foregroundMark x1="84177" y1="11500" x2="67405" y2="52500"/>
                        <a14:foregroundMark x1="79747" y1="9500" x2="80063" y2="6750"/>
                        <a14:foregroundMark x1="82278" y1="7250" x2="76266" y2="4750"/>
                        <a14:foregroundMark x1="82278" y1="5250" x2="83228" y2="9500"/>
                        <a14:foregroundMark x1="83228" y1="11000" x2="85127" y2="33500"/>
                        <a14:foregroundMark x1="83544" y1="30000" x2="82595" y2="17000"/>
                        <a14:foregroundMark x1="82595" y1="17000" x2="85127" y2="10000"/>
                        <a14:foregroundMark x1="85443" y1="9500" x2="86392" y2="24250"/>
                        <a14:foregroundMark x1="86392" y1="24250" x2="81646" y2="30500"/>
                        <a14:foregroundMark x1="85443" y1="20000" x2="88608" y2="12500"/>
                        <a14:foregroundMark x1="35127" y1="92750" x2="31646" y2="9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219" y="4191621"/>
            <a:ext cx="567637" cy="55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FB2DB0D-1BBC-80CD-FD70-5D5382402FB2}"/>
              </a:ext>
            </a:extLst>
          </p:cNvPr>
          <p:cNvSpPr txBox="1"/>
          <p:nvPr/>
        </p:nvSpPr>
        <p:spPr>
          <a:xfrm>
            <a:off x="8174212" y="2538000"/>
            <a:ext cx="2175975" cy="338554"/>
          </a:xfrm>
          <a:prstGeom prst="rect">
            <a:avLst/>
          </a:prstGeom>
          <a:solidFill>
            <a:srgbClr val="6B705C"/>
          </a:solidFill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rgbClr val="FEEEE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Waktu dan </a:t>
            </a:r>
            <a:r>
              <a:rPr lang="en-US" sz="1600" dirty="0" err="1">
                <a:solidFill>
                  <a:srgbClr val="FEEEE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Tempat</a:t>
            </a:r>
            <a:endParaRPr lang="en-US" sz="1600" dirty="0">
              <a:solidFill>
                <a:srgbClr val="FEEEE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1956A3-5EF6-8B54-E148-40549498BCE0}"/>
              </a:ext>
            </a:extLst>
          </p:cNvPr>
          <p:cNvSpPr txBox="1"/>
          <p:nvPr/>
        </p:nvSpPr>
        <p:spPr>
          <a:xfrm>
            <a:off x="7641505" y="3002734"/>
            <a:ext cx="3302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Januari-Maret</a:t>
            </a:r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tahun</a:t>
            </a:r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 2024 di SMAN 5 Bukittinggi.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645909-923A-9A7B-B5D0-958DC400E08B}"/>
              </a:ext>
            </a:extLst>
          </p:cNvPr>
          <p:cNvSpPr txBox="1"/>
          <p:nvPr/>
        </p:nvSpPr>
        <p:spPr>
          <a:xfrm>
            <a:off x="8187678" y="4057567"/>
            <a:ext cx="2175975" cy="338554"/>
          </a:xfrm>
          <a:prstGeom prst="rect">
            <a:avLst/>
          </a:prstGeom>
          <a:solidFill>
            <a:srgbClr val="6B705C"/>
          </a:solidFill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>
                <a:solidFill>
                  <a:srgbClr val="FEEEE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Jenis</a:t>
            </a:r>
            <a:r>
              <a:rPr lang="en-US" sz="1600" dirty="0">
                <a:solidFill>
                  <a:srgbClr val="FEEEE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rgbClr val="FEEEE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Penelitian</a:t>
            </a:r>
            <a:endParaRPr lang="en-US" sz="1600" dirty="0">
              <a:solidFill>
                <a:srgbClr val="FEEEE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FF51B1-F139-EFC3-8510-C7B18E422352}"/>
              </a:ext>
            </a:extLst>
          </p:cNvPr>
          <p:cNvSpPr txBox="1"/>
          <p:nvPr/>
        </p:nvSpPr>
        <p:spPr>
          <a:xfrm>
            <a:off x="7654971" y="4522301"/>
            <a:ext cx="3302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Model R&amp;D 4D</a:t>
            </a:r>
          </a:p>
        </p:txBody>
      </p:sp>
      <p:sp>
        <p:nvSpPr>
          <p:cNvPr id="60" name="Freeform 11">
            <a:extLst>
              <a:ext uri="{FF2B5EF4-FFF2-40B4-BE49-F238E27FC236}">
                <a16:creationId xmlns:a16="http://schemas.microsoft.com/office/drawing/2014/main" id="{3442BFDD-882E-FDCC-0310-697F99F957B0}"/>
              </a:ext>
            </a:extLst>
          </p:cNvPr>
          <p:cNvSpPr/>
          <p:nvPr/>
        </p:nvSpPr>
        <p:spPr>
          <a:xfrm>
            <a:off x="1480123" y="3429000"/>
            <a:ext cx="3713225" cy="3431467"/>
          </a:xfrm>
          <a:custGeom>
            <a:avLst/>
            <a:gdLst/>
            <a:ahLst/>
            <a:cxnLst/>
            <a:rect l="l" t="t" r="r" b="b"/>
            <a:pathLst>
              <a:path w="4535351" h="4114800">
                <a:moveTo>
                  <a:pt x="0" y="0"/>
                </a:moveTo>
                <a:lnTo>
                  <a:pt x="4535351" y="0"/>
                </a:lnTo>
                <a:lnTo>
                  <a:pt x="45353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Google Shape;244;p15">
            <a:extLst>
              <a:ext uri="{FF2B5EF4-FFF2-40B4-BE49-F238E27FC236}">
                <a16:creationId xmlns:a16="http://schemas.microsoft.com/office/drawing/2014/main" id="{3735EFD7-40B7-E3C0-7E6D-E4C903445FCF}"/>
              </a:ext>
            </a:extLst>
          </p:cNvPr>
          <p:cNvSpPr txBox="1"/>
          <p:nvPr/>
        </p:nvSpPr>
        <p:spPr>
          <a:xfrm>
            <a:off x="1700492" y="246602"/>
            <a:ext cx="29524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ea typeface="Paytone One"/>
                <a:cs typeface="Paytone One"/>
                <a:sym typeface="Paytone One"/>
              </a:rPr>
              <a:t>UIN Sjech M.Djamil Djambek Bukittinggi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sym typeface="Paytone One"/>
              </a:rPr>
              <a:t>Fakultas </a:t>
            </a:r>
            <a:r>
              <a:rPr lang="sv-SE" sz="1400" dirty="0">
                <a:solidFill>
                  <a:srgbClr val="313D4C"/>
                </a:solidFill>
                <a:sym typeface="Paytone One"/>
              </a:rPr>
              <a:t>Tarbiyah dan Ilmu Keguruan</a:t>
            </a:r>
            <a:endParaRPr lang="sv-SE" sz="1400" dirty="0">
              <a:solidFill>
                <a:srgbClr val="313D4C"/>
              </a:solidFill>
              <a:latin typeface="+mn-lt"/>
              <a:sym typeface="Paytone One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j-lt"/>
                <a:sym typeface="Paytone One"/>
              </a:rPr>
              <a:t>Program Studi Pendidikan Teknik Informatika dan Komputer</a:t>
            </a:r>
            <a:endParaRPr lang="sv-SE" sz="1400" dirty="0">
              <a:solidFill>
                <a:srgbClr val="313D4C"/>
              </a:solidFill>
              <a:latin typeface="+mj-lt"/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A88FDB48-CE3B-7F76-578C-A338A48C8C5D}"/>
              </a:ext>
            </a:extLst>
          </p:cNvPr>
          <p:cNvSpPr/>
          <p:nvPr/>
        </p:nvSpPr>
        <p:spPr>
          <a:xfrm rot="5400000" flipV="1">
            <a:off x="241392" y="73193"/>
            <a:ext cx="1343891" cy="1170710"/>
          </a:xfrm>
          <a:prstGeom prst="flowChartDelay">
            <a:avLst/>
          </a:prstGeom>
          <a:solidFill>
            <a:srgbClr val="F3BC0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84793501-2A42-E297-16F3-FB5AAC39B3D9}"/>
              </a:ext>
            </a:extLst>
          </p:cNvPr>
          <p:cNvSpPr/>
          <p:nvPr/>
        </p:nvSpPr>
        <p:spPr>
          <a:xfrm>
            <a:off x="449209" y="180565"/>
            <a:ext cx="928255" cy="976746"/>
          </a:xfrm>
          <a:prstGeom prst="flowChartConnector">
            <a:avLst/>
          </a:prstGeom>
          <a:solidFill>
            <a:srgbClr val="FEE7D5"/>
          </a:solidFill>
          <a:ln>
            <a:solidFill>
              <a:srgbClr val="FEE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hlinkClick r:id="rId6" action="ppaction://hlinksldjump"/>
            <a:extLst>
              <a:ext uri="{FF2B5EF4-FFF2-40B4-BE49-F238E27FC236}">
                <a16:creationId xmlns:a16="http://schemas.microsoft.com/office/drawing/2014/main" id="{6C6866AA-1A11-93AA-7B87-CB9F9BE245D4}"/>
              </a:ext>
            </a:extLst>
          </p:cNvPr>
          <p:cNvSpPr/>
          <p:nvPr/>
        </p:nvSpPr>
        <p:spPr>
          <a:xfrm>
            <a:off x="688568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1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Rectangle: Rounded Corners 21">
            <a:hlinkClick r:id="rId11" action="ppaction://hlinksldjump"/>
            <a:extLst>
              <a:ext uri="{FF2B5EF4-FFF2-40B4-BE49-F238E27FC236}">
                <a16:creationId xmlns:a16="http://schemas.microsoft.com/office/drawing/2014/main" id="{F8509273-6C90-A92A-1C01-D1C366E10E15}"/>
              </a:ext>
            </a:extLst>
          </p:cNvPr>
          <p:cNvSpPr/>
          <p:nvPr/>
        </p:nvSpPr>
        <p:spPr>
          <a:xfrm>
            <a:off x="508277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26" name="Rectangle: Rounded Corners 25">
            <a:hlinkClick r:id="rId12" action="ppaction://hlinksldjump"/>
            <a:extLst>
              <a:ext uri="{FF2B5EF4-FFF2-40B4-BE49-F238E27FC236}">
                <a16:creationId xmlns:a16="http://schemas.microsoft.com/office/drawing/2014/main" id="{3576E11A-C93D-441E-9F21-4E9C0B50C175}"/>
              </a:ext>
            </a:extLst>
          </p:cNvPr>
          <p:cNvSpPr/>
          <p:nvPr/>
        </p:nvSpPr>
        <p:spPr>
          <a:xfrm>
            <a:off x="8688599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2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27" name="Rectangle: Rounded Corners 26">
            <a:hlinkClick r:id="rId13" action="ppaction://hlinksldjump"/>
            <a:extLst>
              <a:ext uri="{FF2B5EF4-FFF2-40B4-BE49-F238E27FC236}">
                <a16:creationId xmlns:a16="http://schemas.microsoft.com/office/drawing/2014/main" id="{0964F055-0856-A705-90CD-4C0EDB39F177}"/>
              </a:ext>
            </a:extLst>
          </p:cNvPr>
          <p:cNvSpPr/>
          <p:nvPr/>
        </p:nvSpPr>
        <p:spPr>
          <a:xfrm>
            <a:off x="10491508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rgbClr val="FF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3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A43067-E019-7C6D-B25D-36687C6224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4" y="263488"/>
            <a:ext cx="821832" cy="82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2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Menulis Puisi Berdasarkan Catatan Harian - PELAJARAN BAHASA INDONESIA DI  JARI KAMU">
            <a:extLst>
              <a:ext uri="{FF2B5EF4-FFF2-40B4-BE49-F238E27FC236}">
                <a16:creationId xmlns:a16="http://schemas.microsoft.com/office/drawing/2014/main" id="{5F2A48F7-72AC-0425-19F5-F77E84F6E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50" b="94250" l="4747" r="97785">
                        <a14:foregroundMark x1="4747" y1="30500" x2="8228" y2="26500"/>
                        <a14:foregroundMark x1="24367" y1="63000" x2="34494" y2="91000"/>
                        <a14:foregroundMark x1="34494" y1="91000" x2="51266" y2="91750"/>
                        <a14:foregroundMark x1="51266" y1="91750" x2="90823" y2="75500"/>
                        <a14:foregroundMark x1="90823" y1="75500" x2="93354" y2="62250"/>
                        <a14:foregroundMark x1="93354" y1="62250" x2="92405" y2="59500"/>
                        <a14:foregroundMark x1="90823" y1="80250" x2="95886" y2="72500"/>
                        <a14:foregroundMark x1="93354" y1="78500" x2="97785" y2="77250"/>
                        <a14:foregroundMark x1="23734" y1="62500" x2="18038" y2="50750"/>
                        <a14:foregroundMark x1="18038" y1="50750" x2="18038" y2="49250"/>
                        <a14:foregroundMark x1="74367" y1="41500" x2="80063" y2="27000"/>
                        <a14:foregroundMark x1="84177" y1="11500" x2="67405" y2="52500"/>
                        <a14:foregroundMark x1="79747" y1="9500" x2="80063" y2="6750"/>
                        <a14:foregroundMark x1="82278" y1="7250" x2="76266" y2="4750"/>
                        <a14:foregroundMark x1="82278" y1="5250" x2="83228" y2="9500"/>
                        <a14:foregroundMark x1="83228" y1="11000" x2="85127" y2="33500"/>
                        <a14:foregroundMark x1="83544" y1="30000" x2="82595" y2="17000"/>
                        <a14:foregroundMark x1="82595" y1="17000" x2="85127" y2="10000"/>
                        <a14:foregroundMark x1="85443" y1="9500" x2="86392" y2="24250"/>
                        <a14:foregroundMark x1="86392" y1="24250" x2="81646" y2="30500"/>
                        <a14:foregroundMark x1="85443" y1="20000" x2="88608" y2="12500"/>
                        <a14:foregroundMark x1="35127" y1="92750" x2="31646" y2="9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04" y="2713166"/>
            <a:ext cx="668220" cy="70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280C0C6-2E02-9660-D3E2-BA3E327C28D0}"/>
              </a:ext>
            </a:extLst>
          </p:cNvPr>
          <p:cNvSpPr txBox="1"/>
          <p:nvPr/>
        </p:nvSpPr>
        <p:spPr>
          <a:xfrm>
            <a:off x="3340768" y="2481867"/>
            <a:ext cx="7819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Tahap </a:t>
            </a:r>
            <a:r>
              <a:rPr lang="en-US" sz="16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pendefenisian</a:t>
            </a:r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 (Define)</a:t>
            </a:r>
          </a:p>
          <a:p>
            <a:pPr lvl="1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tahapan yang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mendefinisikan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apa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yang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dibutuhkan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Disamping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itu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adalah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mengidentifikasi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masalah yang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ada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dan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melakukan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tugas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masing-masing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pihak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didalam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sistem.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F1AD759-B35F-3532-97BE-05BF44C6D93B}"/>
              </a:ext>
            </a:extLst>
          </p:cNvPr>
          <p:cNvSpPr txBox="1"/>
          <p:nvPr/>
        </p:nvSpPr>
        <p:spPr>
          <a:xfrm>
            <a:off x="2049678" y="1875334"/>
            <a:ext cx="3915286" cy="369332"/>
          </a:xfrm>
          <a:prstGeom prst="rect">
            <a:avLst/>
          </a:prstGeom>
          <a:solidFill>
            <a:srgbClr val="313D4C"/>
          </a:solidFill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>
                <a:solidFill>
                  <a:srgbClr val="FEEEE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 </a:t>
            </a:r>
            <a:r>
              <a:rPr lang="en-US" dirty="0" err="1">
                <a:solidFill>
                  <a:srgbClr val="FEEEE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Pengembangan</a:t>
            </a:r>
            <a:r>
              <a:rPr lang="en-US" dirty="0">
                <a:solidFill>
                  <a:srgbClr val="FEEEE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Sistem</a:t>
            </a:r>
          </a:p>
        </p:txBody>
      </p:sp>
      <p:pic>
        <p:nvPicPr>
          <p:cNvPr id="65" name="Picture 8">
            <a:extLst>
              <a:ext uri="{FF2B5EF4-FFF2-40B4-BE49-F238E27FC236}">
                <a16:creationId xmlns:a16="http://schemas.microsoft.com/office/drawing/2014/main" id="{DEA89358-DCB1-8391-E55B-0922A3877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34605" y="1473213"/>
            <a:ext cx="871552" cy="980273"/>
          </a:xfrm>
          <a:prstGeom prst="rect">
            <a:avLst/>
          </a:prstGeom>
        </p:spPr>
      </p:pic>
      <p:sp>
        <p:nvSpPr>
          <p:cNvPr id="9" name="Google Shape;244;p15">
            <a:extLst>
              <a:ext uri="{FF2B5EF4-FFF2-40B4-BE49-F238E27FC236}">
                <a16:creationId xmlns:a16="http://schemas.microsoft.com/office/drawing/2014/main" id="{3A671865-4E45-9D4C-4A56-D14E44BB7634}"/>
              </a:ext>
            </a:extLst>
          </p:cNvPr>
          <p:cNvSpPr txBox="1"/>
          <p:nvPr/>
        </p:nvSpPr>
        <p:spPr>
          <a:xfrm>
            <a:off x="1700492" y="246602"/>
            <a:ext cx="29524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ea typeface="Paytone One"/>
                <a:cs typeface="Paytone One"/>
                <a:sym typeface="Paytone One"/>
              </a:rPr>
              <a:t>UIN Sjech M.Djamil Djambek Bukittinggi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sym typeface="Paytone One"/>
              </a:rPr>
              <a:t>Fakultas </a:t>
            </a:r>
            <a:r>
              <a:rPr lang="sv-SE" sz="1400" dirty="0">
                <a:solidFill>
                  <a:srgbClr val="313D4C"/>
                </a:solidFill>
                <a:sym typeface="Paytone One"/>
              </a:rPr>
              <a:t>Tarbiyah dan Ilmu Keguruan</a:t>
            </a:r>
            <a:endParaRPr lang="sv-SE" sz="1400" dirty="0">
              <a:solidFill>
                <a:srgbClr val="313D4C"/>
              </a:solidFill>
              <a:latin typeface="+mn-lt"/>
              <a:sym typeface="Paytone One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j-lt"/>
                <a:sym typeface="Paytone One"/>
              </a:rPr>
              <a:t>Program Studi Pendidikan Teknik Informatika dan Komputer</a:t>
            </a:r>
            <a:endParaRPr lang="sv-SE" sz="1400" dirty="0">
              <a:solidFill>
                <a:srgbClr val="313D4C"/>
              </a:solidFill>
              <a:latin typeface="+mj-lt"/>
            </a:endParaRPr>
          </a:p>
        </p:txBody>
      </p:sp>
      <p:sp>
        <p:nvSpPr>
          <p:cNvPr id="10" name="Flowchart: Delay 9">
            <a:extLst>
              <a:ext uri="{FF2B5EF4-FFF2-40B4-BE49-F238E27FC236}">
                <a16:creationId xmlns:a16="http://schemas.microsoft.com/office/drawing/2014/main" id="{EE31C341-B941-028D-D380-0A90408BC049}"/>
              </a:ext>
            </a:extLst>
          </p:cNvPr>
          <p:cNvSpPr/>
          <p:nvPr/>
        </p:nvSpPr>
        <p:spPr>
          <a:xfrm rot="5400000" flipV="1">
            <a:off x="241392" y="73193"/>
            <a:ext cx="1343891" cy="1170710"/>
          </a:xfrm>
          <a:prstGeom prst="flowChartDelay">
            <a:avLst/>
          </a:prstGeom>
          <a:solidFill>
            <a:srgbClr val="F3BC0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D925969-2677-38AB-5677-AD6F47190128}"/>
              </a:ext>
            </a:extLst>
          </p:cNvPr>
          <p:cNvSpPr/>
          <p:nvPr/>
        </p:nvSpPr>
        <p:spPr>
          <a:xfrm>
            <a:off x="449209" y="180565"/>
            <a:ext cx="928255" cy="976746"/>
          </a:xfrm>
          <a:prstGeom prst="flowChartConnector">
            <a:avLst/>
          </a:prstGeom>
          <a:solidFill>
            <a:srgbClr val="FEE7D5"/>
          </a:solidFill>
          <a:ln>
            <a:solidFill>
              <a:srgbClr val="FEE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BE93B374-3286-3AA0-A9B5-4B2C954507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159837" y="5528606"/>
            <a:ext cx="1032163" cy="1021588"/>
          </a:xfrm>
          <a:prstGeom prst="rect">
            <a:avLst/>
          </a:prstGeom>
        </p:spPr>
      </p:pic>
      <p:sp>
        <p:nvSpPr>
          <p:cNvPr id="17" name="Freeform 6">
            <a:extLst>
              <a:ext uri="{FF2B5EF4-FFF2-40B4-BE49-F238E27FC236}">
                <a16:creationId xmlns:a16="http://schemas.microsoft.com/office/drawing/2014/main" id="{AAE2A4E4-8121-2E73-78AC-F21061508821}"/>
              </a:ext>
            </a:extLst>
          </p:cNvPr>
          <p:cNvSpPr/>
          <p:nvPr/>
        </p:nvSpPr>
        <p:spPr>
          <a:xfrm>
            <a:off x="12596740" y="2340471"/>
            <a:ext cx="2885740" cy="3035244"/>
          </a:xfrm>
          <a:custGeom>
            <a:avLst/>
            <a:gdLst/>
            <a:ahLst/>
            <a:cxnLst/>
            <a:rect l="l" t="t" r="r" b="b"/>
            <a:pathLst>
              <a:path w="8754894" h="8229600">
                <a:moveTo>
                  <a:pt x="0" y="0"/>
                </a:moveTo>
                <a:lnTo>
                  <a:pt x="8754894" y="0"/>
                </a:lnTo>
                <a:lnTo>
                  <a:pt x="87548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Rectangle: Rounded Corners 17">
            <a:hlinkClick r:id="rId9" action="ppaction://hlinksldjump"/>
            <a:extLst>
              <a:ext uri="{FF2B5EF4-FFF2-40B4-BE49-F238E27FC236}">
                <a16:creationId xmlns:a16="http://schemas.microsoft.com/office/drawing/2014/main" id="{327EFDD4-BDA2-7EDA-8F06-785973B5098E}"/>
              </a:ext>
            </a:extLst>
          </p:cNvPr>
          <p:cNvSpPr/>
          <p:nvPr/>
        </p:nvSpPr>
        <p:spPr>
          <a:xfrm>
            <a:off x="688568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1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9" name="Rectangle: Rounded Corners 18">
            <a:hlinkClick r:id="rId10" action="ppaction://hlinksldjump"/>
            <a:extLst>
              <a:ext uri="{FF2B5EF4-FFF2-40B4-BE49-F238E27FC236}">
                <a16:creationId xmlns:a16="http://schemas.microsoft.com/office/drawing/2014/main" id="{34853612-6CED-5414-3229-08E903EA2010}"/>
              </a:ext>
            </a:extLst>
          </p:cNvPr>
          <p:cNvSpPr/>
          <p:nvPr/>
        </p:nvSpPr>
        <p:spPr>
          <a:xfrm>
            <a:off x="508277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20" name="Rectangle: Rounded Corners 19">
            <a:hlinkClick r:id="rId11" action="ppaction://hlinksldjump"/>
            <a:extLst>
              <a:ext uri="{FF2B5EF4-FFF2-40B4-BE49-F238E27FC236}">
                <a16:creationId xmlns:a16="http://schemas.microsoft.com/office/drawing/2014/main" id="{FB108FCD-34C2-135C-CFB4-DD72CDC54B2C}"/>
              </a:ext>
            </a:extLst>
          </p:cNvPr>
          <p:cNvSpPr/>
          <p:nvPr/>
        </p:nvSpPr>
        <p:spPr>
          <a:xfrm>
            <a:off x="8688599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2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21" name="Rectangle: Rounded Corners 20">
            <a:hlinkClick r:id="rId12" action="ppaction://hlinksldjump"/>
            <a:extLst>
              <a:ext uri="{FF2B5EF4-FFF2-40B4-BE49-F238E27FC236}">
                <a16:creationId xmlns:a16="http://schemas.microsoft.com/office/drawing/2014/main" id="{2447DCE3-C89E-3855-D939-6A36E91A3D6E}"/>
              </a:ext>
            </a:extLst>
          </p:cNvPr>
          <p:cNvSpPr/>
          <p:nvPr/>
        </p:nvSpPr>
        <p:spPr>
          <a:xfrm>
            <a:off x="10491508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rgbClr val="FF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3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383F-0661-3139-E223-079DA10FC3CD}"/>
              </a:ext>
            </a:extLst>
          </p:cNvPr>
          <p:cNvSpPr txBox="1"/>
          <p:nvPr/>
        </p:nvSpPr>
        <p:spPr>
          <a:xfrm>
            <a:off x="3340767" y="3575715"/>
            <a:ext cx="7819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Tahap </a:t>
            </a:r>
            <a:r>
              <a:rPr lang="en-US" sz="16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perencanaan</a:t>
            </a:r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 (Design)</a:t>
            </a:r>
          </a:p>
          <a:p>
            <a:pPr lvl="1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Pada tahapan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perencanaan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ini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kegiatan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yang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dilakukan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adalah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membuat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rancangan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atau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prototipe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dari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sistem yang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akan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dikembangkan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AD4B9-C7BE-A5D3-316E-2E30D0154443}"/>
              </a:ext>
            </a:extLst>
          </p:cNvPr>
          <p:cNvSpPr txBox="1"/>
          <p:nvPr/>
        </p:nvSpPr>
        <p:spPr>
          <a:xfrm>
            <a:off x="3344820" y="4474635"/>
            <a:ext cx="7819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Tahap </a:t>
            </a:r>
            <a:r>
              <a:rPr lang="en-US" sz="16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pengembangan</a:t>
            </a:r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 (Develop)</a:t>
            </a:r>
          </a:p>
          <a:p>
            <a:pPr lvl="1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Tahapan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pengembangan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merupakan proses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mewujudkan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sistem yang sudah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direncanakan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untuk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dituangkan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menjadi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kenyataan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0ECB02-3EF4-2A78-A376-75BCEF20ECEC}"/>
              </a:ext>
            </a:extLst>
          </p:cNvPr>
          <p:cNvSpPr txBox="1"/>
          <p:nvPr/>
        </p:nvSpPr>
        <p:spPr>
          <a:xfrm>
            <a:off x="3340766" y="5430338"/>
            <a:ext cx="7819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Tahap </a:t>
            </a:r>
            <a:r>
              <a:rPr lang="en-US" sz="16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penyebaran</a:t>
            </a:r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 (Disseminate)</a:t>
            </a:r>
          </a:p>
          <a:p>
            <a:pPr lvl="1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Pada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tahap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ini 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yaitu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menyebarkan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sistem yang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telah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selesai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dan instrument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penelitian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setelah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direvisi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berdasarkan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hasil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validasi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para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ahli</a:t>
            </a: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 dan hasil uji coba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790E9D-EA7B-E387-0371-4A173CFE78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4" y="263488"/>
            <a:ext cx="821832" cy="82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0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√ Metode Analisis Deskriptif Kualitatif dan Kuantitatif + Contoh">
            <a:extLst>
              <a:ext uri="{FF2B5EF4-FFF2-40B4-BE49-F238E27FC236}">
                <a16:creationId xmlns:a16="http://schemas.microsoft.com/office/drawing/2014/main" id="{0D64C693-DE6E-137C-E73F-9285212C4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65" b="95070" l="9620" r="89933">
                        <a14:foregroundMark x1="22819" y1="43310" x2="34004" y2="78873"/>
                        <a14:foregroundMark x1="34004" y1="78873" x2="51454" y2="55986"/>
                        <a14:foregroundMark x1="51454" y1="55986" x2="57047" y2="14437"/>
                        <a14:foregroundMark x1="24832" y1="41549" x2="44743" y2="26408"/>
                        <a14:foregroundMark x1="44743" y1="26408" x2="55257" y2="9507"/>
                        <a14:foregroundMark x1="55257" y1="9507" x2="55481" y2="39437"/>
                        <a14:foregroundMark x1="55481" y1="39437" x2="32886" y2="76408"/>
                        <a14:foregroundMark x1="32886" y1="76408" x2="19687" y2="80986"/>
                        <a14:foregroundMark x1="19687" y1="80986" x2="19016" y2="38380"/>
                        <a14:foregroundMark x1="19016" y1="38380" x2="43400" y2="22535"/>
                        <a14:foregroundMark x1="43400" y1="22535" x2="48098" y2="23592"/>
                        <a14:foregroundMark x1="20134" y1="33803" x2="35347" y2="23944"/>
                        <a14:foregroundMark x1="44966" y1="71127" x2="61969" y2="68310"/>
                        <a14:foregroundMark x1="61969" y1="68310" x2="65101" y2="19366"/>
                        <a14:foregroundMark x1="43400" y1="76056" x2="65548" y2="72535"/>
                        <a14:foregroundMark x1="63758" y1="73592" x2="67114" y2="17958"/>
                        <a14:foregroundMark x1="67114" y1="17958" x2="64430" y2="13732"/>
                        <a14:foregroundMark x1="59284" y1="77113" x2="68233" y2="67254"/>
                        <a14:foregroundMark x1="52349" y1="5634" x2="59955" y2="2465"/>
                        <a14:foregroundMark x1="77852" y1="91197" x2="82103" y2="95070"/>
                        <a14:foregroundMark x1="20358" y1="90141" x2="37136" y2="92254"/>
                        <a14:foregroundMark x1="37136" y1="92254" x2="44966" y2="76408"/>
                        <a14:foregroundMark x1="44966" y1="76408" x2="52125" y2="48239"/>
                        <a14:foregroundMark x1="52125" y1="48239" x2="59732" y2="35211"/>
                        <a14:foregroundMark x1="59732" y1="35211" x2="65772" y2="15845"/>
                        <a14:foregroundMark x1="65772" y1="15845" x2="44072" y2="26761"/>
                        <a14:foregroundMark x1="44072" y1="26761" x2="43400" y2="44718"/>
                        <a14:foregroundMark x1="31544" y1="55634" x2="42282" y2="45775"/>
                        <a14:foregroundMark x1="42282" y1="45775" x2="35347" y2="37676"/>
                        <a14:foregroundMark x1="56376" y1="63732" x2="48098" y2="38732"/>
                        <a14:foregroundMark x1="48098" y1="38732" x2="17673" y2="66901"/>
                        <a14:foregroundMark x1="17673" y1="66901" x2="33557" y2="49648"/>
                        <a14:foregroundMark x1="33557" y1="49648" x2="33333" y2="61620"/>
                        <a14:foregroundMark x1="16331" y1="27817" x2="17673" y2="76408"/>
                        <a14:foregroundMark x1="17673" y1="76408" x2="23490" y2="91549"/>
                        <a14:foregroundMark x1="23490" y1="91549" x2="41387" y2="90493"/>
                        <a14:foregroundMark x1="41387" y1="90493" x2="46309" y2="73944"/>
                        <a14:foregroundMark x1="46309" y1="73944" x2="46309" y2="68662"/>
                        <a14:foregroundMark x1="41611" y1="12676" x2="57718" y2="13028"/>
                        <a14:foregroundMark x1="57718" y1="13028" x2="68904" y2="21479"/>
                        <a14:foregroundMark x1="68904" y1="21479" x2="70246" y2="61972"/>
                        <a14:foregroundMark x1="70246" y1="61972" x2="62864" y2="77817"/>
                        <a14:foregroundMark x1="62864" y1="77817" x2="62640" y2="78169"/>
                        <a14:foregroundMark x1="68904" y1="70070" x2="70246" y2="67606"/>
                        <a14:foregroundMark x1="55705" y1="51761" x2="58837" y2="53169"/>
                        <a14:foregroundMark x1="61074" y1="48592" x2="57047" y2="50704"/>
                        <a14:foregroundMark x1="49217" y1="31690" x2="54139" y2="27817"/>
                        <a14:foregroundMark x1="60179" y1="23592" x2="63982" y2="17606"/>
                        <a14:foregroundMark x1="19463" y1="25704" x2="27069" y2="23944"/>
                        <a14:foregroundMark x1="17226" y1="23592" x2="30425" y2="22535"/>
                        <a14:foregroundMark x1="30425" y1="22535" x2="31767" y2="22535"/>
                        <a14:foregroundMark x1="15213" y1="23592" x2="28188" y2="21479"/>
                        <a14:foregroundMark x1="28188" y1="21479" x2="31096" y2="21479"/>
                        <a14:foregroundMark x1="16555" y1="21479" x2="19016" y2="21479"/>
                        <a14:foregroundMark x1="14989" y1="21479" x2="33557" y2="22887"/>
                        <a14:foregroundMark x1="17002" y1="50352" x2="16555" y2="71479"/>
                        <a14:foregroundMark x1="16555" y1="71479" x2="21924" y2="90493"/>
                        <a14:foregroundMark x1="21924" y1="90493" x2="34676" y2="90845"/>
                        <a14:foregroundMark x1="34676" y1="90845" x2="46085" y2="84155"/>
                        <a14:foregroundMark x1="46085" y1="84155" x2="46085" y2="80282"/>
                        <a14:foregroundMark x1="17673" y1="89085" x2="17002" y2="82394"/>
                        <a14:foregroundMark x1="16555" y1="73592" x2="19016" y2="92958"/>
                        <a14:foregroundMark x1="19016" y1="92958" x2="45414" y2="91197"/>
                        <a14:foregroundMark x1="45414" y1="91197" x2="46085" y2="85563"/>
                        <a14:foregroundMark x1="15884" y1="90141" x2="16331" y2="84507"/>
                        <a14:foregroundMark x1="17226" y1="92254" x2="17226" y2="92254"/>
                        <a14:foregroundMark x1="16331" y1="91197" x2="16331" y2="91197"/>
                        <a14:foregroundMark x1="15660" y1="91549" x2="15660" y2="91549"/>
                        <a14:foregroundMark x1="15660" y1="92254" x2="15660" y2="92254"/>
                        <a14:foregroundMark x1="44743" y1="92254" x2="44743" y2="92254"/>
                        <a14:foregroundMark x1="47204" y1="93310" x2="47204" y2="93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395" y="2905002"/>
            <a:ext cx="952025" cy="60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Analisis data, ikon analisis, lain-lain, kartun, merangkum PostScript png |  PNGWing">
            <a:extLst>
              <a:ext uri="{FF2B5EF4-FFF2-40B4-BE49-F238E27FC236}">
                <a16:creationId xmlns:a16="http://schemas.microsoft.com/office/drawing/2014/main" id="{0F6C6C78-F326-5632-856E-B37CD0F04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77" b="98968" l="2283" r="97283">
                        <a14:foregroundMark x1="60978" y1="40387" x2="62935" y2="40258"/>
                        <a14:foregroundMark x1="46087" y1="18710" x2="52826" y2="12645"/>
                        <a14:foregroundMark x1="52826" y1="12645" x2="69348" y2="11226"/>
                        <a14:foregroundMark x1="69348" y1="11226" x2="83152" y2="14194"/>
                        <a14:foregroundMark x1="83152" y1="14194" x2="88261" y2="24000"/>
                        <a14:foregroundMark x1="88261" y1="24000" x2="90652" y2="56258"/>
                        <a14:foregroundMark x1="90652" y1="56258" x2="81739" y2="64903"/>
                        <a14:foregroundMark x1="81739" y1="64903" x2="51739" y2="68516"/>
                        <a14:foregroundMark x1="51739" y1="68516" x2="42935" y2="65290"/>
                        <a14:foregroundMark x1="42935" y1="65290" x2="30870" y2="36000"/>
                        <a14:foregroundMark x1="30870" y1="36000" x2="23478" y2="29161"/>
                        <a14:foregroundMark x1="23478" y1="29161" x2="15326" y2="41419"/>
                        <a14:foregroundMark x1="15326" y1="41419" x2="26413" y2="45806"/>
                        <a14:foregroundMark x1="26413" y1="45806" x2="32283" y2="23871"/>
                        <a14:foregroundMark x1="32283" y1="23871" x2="26304" y2="16129"/>
                        <a14:foregroundMark x1="26304" y1="16129" x2="11957" y2="17935"/>
                        <a14:foregroundMark x1="11957" y1="17935" x2="12283" y2="35484"/>
                        <a14:foregroundMark x1="12283" y1="35484" x2="25543" y2="32387"/>
                        <a14:foregroundMark x1="25543" y1="32387" x2="34891" y2="15742"/>
                        <a14:foregroundMark x1="11304" y1="12903" x2="26087" y2="7355"/>
                        <a14:foregroundMark x1="26087" y1="7355" x2="43478" y2="10839"/>
                        <a14:foregroundMark x1="43478" y1="10839" x2="43478" y2="52387"/>
                        <a14:foregroundMark x1="43478" y1="52387" x2="50870" y2="60000"/>
                        <a14:foregroundMark x1="50870" y1="60000" x2="54783" y2="60387"/>
                        <a14:foregroundMark x1="82500" y1="10581" x2="94891" y2="13290"/>
                        <a14:foregroundMark x1="94891" y1="13290" x2="95435" y2="63742"/>
                        <a14:foregroundMark x1="95435" y1="63742" x2="89022" y2="67226"/>
                        <a14:foregroundMark x1="89022" y1="67226" x2="34130" y2="70323"/>
                        <a14:foregroundMark x1="34130" y1="70323" x2="41196" y2="51871"/>
                        <a14:foregroundMark x1="57174" y1="72645" x2="83261" y2="74452"/>
                        <a14:foregroundMark x1="83261" y1="74452" x2="93043" y2="72774"/>
                        <a14:foregroundMark x1="93043" y1="72774" x2="97391" y2="66323"/>
                        <a14:foregroundMark x1="97391" y1="66323" x2="96630" y2="45419"/>
                        <a14:foregroundMark x1="66196" y1="23613" x2="74674" y2="44774"/>
                        <a14:foregroundMark x1="74674" y1="44774" x2="70109" y2="57290"/>
                        <a14:foregroundMark x1="70109" y1="57290" x2="58913" y2="57806"/>
                        <a14:foregroundMark x1="58913" y1="57806" x2="54348" y2="47097"/>
                        <a14:foregroundMark x1="54348" y1="47097" x2="59348" y2="34581"/>
                        <a14:foregroundMark x1="59348" y1="34581" x2="75870" y2="33161"/>
                        <a14:foregroundMark x1="75870" y1="33161" x2="81739" y2="47355"/>
                        <a14:foregroundMark x1="81739" y1="47355" x2="69022" y2="57806"/>
                        <a14:foregroundMark x1="69022" y1="57806" x2="50543" y2="48258"/>
                        <a14:foregroundMark x1="50543" y1="48258" x2="55326" y2="29419"/>
                        <a14:foregroundMark x1="55326" y1="29419" x2="72935" y2="26323"/>
                        <a14:foregroundMark x1="72935" y1="26323" x2="80761" y2="42710"/>
                        <a14:foregroundMark x1="80761" y1="42710" x2="71957" y2="58581"/>
                        <a14:foregroundMark x1="71957" y1="58581" x2="65870" y2="58968"/>
                        <a14:foregroundMark x1="48152" y1="32258" x2="49783" y2="39484"/>
                        <a14:foregroundMark x1="49783" y1="39484" x2="45761" y2="40258"/>
                        <a14:foregroundMark x1="46304" y1="45806" x2="54239" y2="45161"/>
                        <a14:foregroundMark x1="24891" y1="48129" x2="34565" y2="48000"/>
                        <a14:foregroundMark x1="21522" y1="3226" x2="27283" y2="2323"/>
                        <a14:foregroundMark x1="8478" y1="7484" x2="3478" y2="15484"/>
                        <a14:foregroundMark x1="3478" y1="15484" x2="2391" y2="30323"/>
                        <a14:foregroundMark x1="2391" y1="30323" x2="2826" y2="33806"/>
                        <a14:foregroundMark x1="30000" y1="58710" x2="34457" y2="69161"/>
                        <a14:foregroundMark x1="34457" y1="69161" x2="39457" y2="74194"/>
                        <a14:foregroundMark x1="39457" y1="74194" x2="40109" y2="74452"/>
                        <a14:foregroundMark x1="28152" y1="62581" x2="32283" y2="69548"/>
                        <a14:foregroundMark x1="32283" y1="69548" x2="37826" y2="74839"/>
                        <a14:foregroundMark x1="37826" y1="74839" x2="39783" y2="75226"/>
                        <a14:foregroundMark x1="21522" y1="59613" x2="26957" y2="60645"/>
                        <a14:foregroundMark x1="9022" y1="71871" x2="12717" y2="62194"/>
                        <a14:foregroundMark x1="12717" y1="62194" x2="18261" y2="57419"/>
                        <a14:foregroundMark x1="7717" y1="70323" x2="15109" y2="59742"/>
                        <a14:foregroundMark x1="51413" y1="51613" x2="62609" y2="60258"/>
                        <a14:foregroundMark x1="62609" y1="60258" x2="69457" y2="61548"/>
                        <a14:foregroundMark x1="69457" y1="61548" x2="74565" y2="57806"/>
                        <a14:foregroundMark x1="74565" y1="57806" x2="74565" y2="57677"/>
                        <a14:foregroundMark x1="46522" y1="37677" x2="47391" y2="30968"/>
                        <a14:foregroundMark x1="15543" y1="1935" x2="15543" y2="1935"/>
                        <a14:foregroundMark x1="50652" y1="77677" x2="62283" y2="76387"/>
                        <a14:foregroundMark x1="62283" y1="76387" x2="75435" y2="78323"/>
                        <a14:foregroundMark x1="75435" y1="78323" x2="76196" y2="77419"/>
                        <a14:foregroundMark x1="48696" y1="77677" x2="48696" y2="77677"/>
                        <a14:foregroundMark x1="77065" y1="77032" x2="76413" y2="78968"/>
                        <a14:foregroundMark x1="69891" y1="80645" x2="74022" y2="97419"/>
                        <a14:foregroundMark x1="74022" y1="97419" x2="74022" y2="98323"/>
                        <a14:foregroundMark x1="65109" y1="80903" x2="66957" y2="98968"/>
                        <a14:foregroundMark x1="53043" y1="98065" x2="57500" y2="80387"/>
                        <a14:foregroundMark x1="57500" y1="80387" x2="57500" y2="79355"/>
                        <a14:foregroundMark x1="9348" y1="69290" x2="10435" y2="74839"/>
                        <a14:foregroundMark x1="8261" y1="71226" x2="10761" y2="76129"/>
                        <a14:backgroundMark x1="12935" y1="69935" x2="14565" y2="65419"/>
                        <a14:backgroundMark x1="14457" y1="64516" x2="15000" y2="63226"/>
                        <a14:backgroundMark x1="15109" y1="57161" x2="15326" y2="56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824" y="3977253"/>
            <a:ext cx="780596" cy="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F99324-0DBD-BC42-BCFD-FB352A267B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395" y="5177874"/>
            <a:ext cx="1086137" cy="70146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F1AD759-B35F-3532-97BE-05BF44C6D93B}"/>
              </a:ext>
            </a:extLst>
          </p:cNvPr>
          <p:cNvSpPr txBox="1"/>
          <p:nvPr/>
        </p:nvSpPr>
        <p:spPr>
          <a:xfrm>
            <a:off x="2007916" y="2143217"/>
            <a:ext cx="3137382" cy="369332"/>
          </a:xfrm>
          <a:prstGeom prst="rect">
            <a:avLst/>
          </a:prstGeom>
          <a:solidFill>
            <a:srgbClr val="313D4C"/>
          </a:solidFill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dirty="0">
                <a:solidFill>
                  <a:srgbClr val="FEEEE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Uji </a:t>
            </a:r>
            <a:r>
              <a:rPr lang="en-US" dirty="0" err="1">
                <a:solidFill>
                  <a:srgbClr val="FEEEE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Produk</a:t>
            </a:r>
            <a:endParaRPr lang="en-US" dirty="0">
              <a:solidFill>
                <a:srgbClr val="FEEEE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5" name="Picture 8">
            <a:extLst>
              <a:ext uri="{FF2B5EF4-FFF2-40B4-BE49-F238E27FC236}">
                <a16:creationId xmlns:a16="http://schemas.microsoft.com/office/drawing/2014/main" id="{DEA89358-DCB1-8391-E55B-0922A38777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92843" y="1741096"/>
            <a:ext cx="871552" cy="98027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967E7E3-75B5-81C7-D187-4A6D756DF01E}"/>
              </a:ext>
            </a:extLst>
          </p:cNvPr>
          <p:cNvSpPr txBox="1"/>
          <p:nvPr/>
        </p:nvSpPr>
        <p:spPr>
          <a:xfrm>
            <a:off x="3443729" y="3077326"/>
            <a:ext cx="2080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Uji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Validitas</a:t>
            </a:r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DB6AE75-9195-6257-9075-21F8D9952A34}"/>
              </a:ext>
            </a:extLst>
          </p:cNvPr>
          <p:cNvSpPr txBox="1"/>
          <p:nvPr/>
        </p:nvSpPr>
        <p:spPr>
          <a:xfrm>
            <a:off x="3488713" y="4096692"/>
            <a:ext cx="1980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Uji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Praktikalitas</a:t>
            </a:r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0792332-38DE-1F12-5C10-234FB39C2D32}"/>
              </a:ext>
            </a:extLst>
          </p:cNvPr>
          <p:cNvSpPr txBox="1"/>
          <p:nvPr/>
        </p:nvSpPr>
        <p:spPr>
          <a:xfrm>
            <a:off x="3462297" y="5300833"/>
            <a:ext cx="1980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Uji </a:t>
            </a:r>
            <a:r>
              <a:rPr lang="en-US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Efektivitas</a:t>
            </a:r>
            <a:endParaRPr lang="en-US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Google Shape;244;p15">
            <a:extLst>
              <a:ext uri="{FF2B5EF4-FFF2-40B4-BE49-F238E27FC236}">
                <a16:creationId xmlns:a16="http://schemas.microsoft.com/office/drawing/2014/main" id="{3A671865-4E45-9D4C-4A56-D14E44BB7634}"/>
              </a:ext>
            </a:extLst>
          </p:cNvPr>
          <p:cNvSpPr txBox="1"/>
          <p:nvPr/>
        </p:nvSpPr>
        <p:spPr>
          <a:xfrm>
            <a:off x="1700492" y="246602"/>
            <a:ext cx="29524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ea typeface="Paytone One"/>
                <a:cs typeface="Paytone One"/>
                <a:sym typeface="Paytone One"/>
              </a:rPr>
              <a:t>UIN Sjech M.Djamil Djambek Bukittinggi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sym typeface="Paytone One"/>
              </a:rPr>
              <a:t>Fakultas </a:t>
            </a:r>
            <a:r>
              <a:rPr lang="sv-SE" sz="1400" dirty="0">
                <a:solidFill>
                  <a:srgbClr val="313D4C"/>
                </a:solidFill>
                <a:sym typeface="Paytone One"/>
              </a:rPr>
              <a:t>Tarbiyah dan Ilmu Keguruan</a:t>
            </a:r>
            <a:endParaRPr lang="sv-SE" sz="1400" dirty="0">
              <a:solidFill>
                <a:srgbClr val="313D4C"/>
              </a:solidFill>
              <a:latin typeface="+mn-lt"/>
              <a:sym typeface="Paytone One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j-lt"/>
                <a:sym typeface="Paytone One"/>
              </a:rPr>
              <a:t>Program Studi Pendidikan Teknik Informatika dan Komputer</a:t>
            </a:r>
            <a:endParaRPr lang="sv-SE" sz="1400" dirty="0">
              <a:solidFill>
                <a:srgbClr val="313D4C"/>
              </a:solidFill>
              <a:latin typeface="+mj-lt"/>
            </a:endParaRPr>
          </a:p>
        </p:txBody>
      </p:sp>
      <p:sp>
        <p:nvSpPr>
          <p:cNvPr id="10" name="Flowchart: Delay 9">
            <a:extLst>
              <a:ext uri="{FF2B5EF4-FFF2-40B4-BE49-F238E27FC236}">
                <a16:creationId xmlns:a16="http://schemas.microsoft.com/office/drawing/2014/main" id="{EE31C341-B941-028D-D380-0A90408BC049}"/>
              </a:ext>
            </a:extLst>
          </p:cNvPr>
          <p:cNvSpPr/>
          <p:nvPr/>
        </p:nvSpPr>
        <p:spPr>
          <a:xfrm rot="5400000" flipV="1">
            <a:off x="241392" y="73193"/>
            <a:ext cx="1343891" cy="1170710"/>
          </a:xfrm>
          <a:prstGeom prst="flowChartDelay">
            <a:avLst/>
          </a:prstGeom>
          <a:solidFill>
            <a:srgbClr val="F3BC0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D925969-2677-38AB-5677-AD6F47190128}"/>
              </a:ext>
            </a:extLst>
          </p:cNvPr>
          <p:cNvSpPr/>
          <p:nvPr/>
        </p:nvSpPr>
        <p:spPr>
          <a:xfrm>
            <a:off x="449209" y="180565"/>
            <a:ext cx="928255" cy="976746"/>
          </a:xfrm>
          <a:prstGeom prst="flowChartConnector">
            <a:avLst/>
          </a:prstGeom>
          <a:solidFill>
            <a:srgbClr val="FEE7D5"/>
          </a:solidFill>
          <a:ln>
            <a:solidFill>
              <a:srgbClr val="FEE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BE93B374-3286-3AA0-A9B5-4B2C954507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1159837" y="5528606"/>
            <a:ext cx="1032163" cy="1021588"/>
          </a:xfrm>
          <a:prstGeom prst="rect">
            <a:avLst/>
          </a:prstGeom>
        </p:spPr>
      </p:pic>
      <p:sp>
        <p:nvSpPr>
          <p:cNvPr id="17" name="Freeform 6">
            <a:extLst>
              <a:ext uri="{FF2B5EF4-FFF2-40B4-BE49-F238E27FC236}">
                <a16:creationId xmlns:a16="http://schemas.microsoft.com/office/drawing/2014/main" id="{AAE2A4E4-8121-2E73-78AC-F21061508821}"/>
              </a:ext>
            </a:extLst>
          </p:cNvPr>
          <p:cNvSpPr/>
          <p:nvPr/>
        </p:nvSpPr>
        <p:spPr>
          <a:xfrm>
            <a:off x="12596740" y="2340471"/>
            <a:ext cx="2885740" cy="3035244"/>
          </a:xfrm>
          <a:custGeom>
            <a:avLst/>
            <a:gdLst/>
            <a:ahLst/>
            <a:cxnLst/>
            <a:rect l="l" t="t" r="r" b="b"/>
            <a:pathLst>
              <a:path w="8754894" h="8229600">
                <a:moveTo>
                  <a:pt x="0" y="0"/>
                </a:moveTo>
                <a:lnTo>
                  <a:pt x="8754894" y="0"/>
                </a:lnTo>
                <a:lnTo>
                  <a:pt x="87548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Rectangle: Rounded Corners 17">
            <a:hlinkClick r:id="rId12" action="ppaction://hlinksldjump"/>
            <a:extLst>
              <a:ext uri="{FF2B5EF4-FFF2-40B4-BE49-F238E27FC236}">
                <a16:creationId xmlns:a16="http://schemas.microsoft.com/office/drawing/2014/main" id="{327EFDD4-BDA2-7EDA-8F06-785973B5098E}"/>
              </a:ext>
            </a:extLst>
          </p:cNvPr>
          <p:cNvSpPr/>
          <p:nvPr/>
        </p:nvSpPr>
        <p:spPr>
          <a:xfrm>
            <a:off x="688568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1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9" name="Rectangle: Rounded Corners 18">
            <a:hlinkClick r:id="rId13" action="ppaction://hlinksldjump"/>
            <a:extLst>
              <a:ext uri="{FF2B5EF4-FFF2-40B4-BE49-F238E27FC236}">
                <a16:creationId xmlns:a16="http://schemas.microsoft.com/office/drawing/2014/main" id="{34853612-6CED-5414-3229-08E903EA2010}"/>
              </a:ext>
            </a:extLst>
          </p:cNvPr>
          <p:cNvSpPr/>
          <p:nvPr/>
        </p:nvSpPr>
        <p:spPr>
          <a:xfrm>
            <a:off x="508277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20" name="Rectangle: Rounded Corners 19">
            <a:hlinkClick r:id="rId14" action="ppaction://hlinksldjump"/>
            <a:extLst>
              <a:ext uri="{FF2B5EF4-FFF2-40B4-BE49-F238E27FC236}">
                <a16:creationId xmlns:a16="http://schemas.microsoft.com/office/drawing/2014/main" id="{FB108FCD-34C2-135C-CFB4-DD72CDC54B2C}"/>
              </a:ext>
            </a:extLst>
          </p:cNvPr>
          <p:cNvSpPr/>
          <p:nvPr/>
        </p:nvSpPr>
        <p:spPr>
          <a:xfrm>
            <a:off x="8688599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2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21" name="Rectangle: Rounded Corners 20">
            <a:hlinkClick r:id="rId15" action="ppaction://hlinksldjump"/>
            <a:extLst>
              <a:ext uri="{FF2B5EF4-FFF2-40B4-BE49-F238E27FC236}">
                <a16:creationId xmlns:a16="http://schemas.microsoft.com/office/drawing/2014/main" id="{2447DCE3-C89E-3855-D939-6A36E91A3D6E}"/>
              </a:ext>
            </a:extLst>
          </p:cNvPr>
          <p:cNvSpPr/>
          <p:nvPr/>
        </p:nvSpPr>
        <p:spPr>
          <a:xfrm>
            <a:off x="10491508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rgbClr val="FF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3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B660B22-E6E3-4AAA-5586-E8772B637BBF}"/>
              </a:ext>
            </a:extLst>
          </p:cNvPr>
          <p:cNvSpPr/>
          <p:nvPr/>
        </p:nvSpPr>
        <p:spPr>
          <a:xfrm>
            <a:off x="6407969" y="2094326"/>
            <a:ext cx="4794986" cy="980274"/>
          </a:xfrm>
          <a:prstGeom prst="roundRect">
            <a:avLst/>
          </a:prstGeom>
          <a:solidFill>
            <a:srgbClr val="FFCBA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Validasi </a:t>
            </a:r>
            <a:r>
              <a:rPr lang="en-US" sz="1600" i="1" dirty="0" err="1">
                <a:solidFill>
                  <a:schemeClr val="tx1"/>
                </a:solidFill>
              </a:rPr>
              <a:t>produk</a:t>
            </a:r>
            <a:r>
              <a:rPr lang="en-US" sz="1600" i="1" dirty="0">
                <a:solidFill>
                  <a:schemeClr val="tx1"/>
                </a:solidFill>
              </a:rPr>
              <a:t> untuk </a:t>
            </a:r>
            <a:r>
              <a:rPr lang="en-US" sz="1600" i="1" dirty="0" err="1">
                <a:solidFill>
                  <a:schemeClr val="tx1"/>
                </a:solidFill>
              </a:rPr>
              <a:t>ahli</a:t>
            </a:r>
            <a:r>
              <a:rPr lang="en-US" sz="1600" i="1" dirty="0">
                <a:solidFill>
                  <a:schemeClr val="tx1"/>
                </a:solidFill>
              </a:rPr>
              <a:t> media dan </a:t>
            </a:r>
            <a:r>
              <a:rPr lang="en-US" sz="1600" i="1" dirty="0" err="1">
                <a:solidFill>
                  <a:schemeClr val="tx1"/>
                </a:solidFill>
              </a:rPr>
              <a:t>ahli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bidang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studi</a:t>
            </a:r>
            <a:r>
              <a:rPr lang="en-US" sz="1600" i="1" dirty="0">
                <a:solidFill>
                  <a:schemeClr val="tx1"/>
                </a:solidFill>
              </a:rPr>
              <a:t>/</a:t>
            </a:r>
            <a:r>
              <a:rPr lang="en-US" sz="1600" i="1" dirty="0" err="1">
                <a:solidFill>
                  <a:schemeClr val="tx1"/>
                </a:solidFill>
              </a:rPr>
              <a:t>materi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dilakukan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melalui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konsultasi</a:t>
            </a:r>
            <a:r>
              <a:rPr lang="en-US" sz="1600" i="1" dirty="0">
                <a:solidFill>
                  <a:schemeClr val="tx1"/>
                </a:solidFill>
              </a:rPr>
              <a:t> dan </a:t>
            </a:r>
            <a:r>
              <a:rPr lang="en-US" sz="1600" i="1" dirty="0" err="1">
                <a:solidFill>
                  <a:schemeClr val="tx1"/>
                </a:solidFill>
              </a:rPr>
              <a:t>meminta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penilaian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kepada</a:t>
            </a:r>
            <a:r>
              <a:rPr lang="en-US" sz="1600" i="1" dirty="0">
                <a:solidFill>
                  <a:schemeClr val="tx1"/>
                </a:solidFill>
              </a:rPr>
              <a:t> para </a:t>
            </a:r>
            <a:r>
              <a:rPr lang="en-US" sz="1600" i="1" dirty="0" err="1">
                <a:solidFill>
                  <a:schemeClr val="tx1"/>
                </a:solidFill>
              </a:rPr>
              <a:t>ahli</a:t>
            </a:r>
            <a:r>
              <a:rPr lang="en-US" sz="1600" i="1" dirty="0">
                <a:solidFill>
                  <a:schemeClr val="tx1"/>
                </a:solidFill>
              </a:rPr>
              <a:t> yang </a:t>
            </a:r>
            <a:r>
              <a:rPr lang="en-US" sz="1600" i="1" dirty="0" err="1">
                <a:solidFill>
                  <a:schemeClr val="tx1"/>
                </a:solidFill>
              </a:rPr>
              <a:t>memiliki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keahlian</a:t>
            </a:r>
            <a:r>
              <a:rPr lang="en-US" sz="1600" i="1" dirty="0">
                <a:solidFill>
                  <a:schemeClr val="tx1"/>
                </a:solidFill>
              </a:rPr>
              <a:t> dalam </a:t>
            </a:r>
            <a:r>
              <a:rPr lang="en-US" sz="1600" i="1" dirty="0" err="1">
                <a:solidFill>
                  <a:schemeClr val="tx1"/>
                </a:solidFill>
              </a:rPr>
              <a:t>bidangnya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6273D0-B80E-8E5E-86CC-A59C38160711}"/>
              </a:ext>
            </a:extLst>
          </p:cNvPr>
          <p:cNvSpPr/>
          <p:nvPr/>
        </p:nvSpPr>
        <p:spPr>
          <a:xfrm>
            <a:off x="6407969" y="3285695"/>
            <a:ext cx="4794986" cy="1252122"/>
          </a:xfrm>
          <a:prstGeom prst="roundRect">
            <a:avLst/>
          </a:prstGeom>
          <a:solidFill>
            <a:srgbClr val="FFCBA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uji yang </a:t>
            </a:r>
            <a:r>
              <a:rPr lang="en-US" sz="1600" i="1" dirty="0" err="1">
                <a:solidFill>
                  <a:schemeClr val="tx1"/>
                </a:solidFill>
              </a:rPr>
              <a:t>dapat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dilakukan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kepada</a:t>
            </a:r>
            <a:r>
              <a:rPr lang="en-US" sz="1600" i="1" dirty="0">
                <a:solidFill>
                  <a:schemeClr val="tx1"/>
                </a:solidFill>
              </a:rPr>
              <a:t> pengguna sistem </a:t>
            </a:r>
            <a:r>
              <a:rPr lang="en-US" sz="1600" i="1" dirty="0" err="1">
                <a:solidFill>
                  <a:schemeClr val="tx1"/>
                </a:solidFill>
              </a:rPr>
              <a:t>melalui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wawacara</a:t>
            </a:r>
            <a:r>
              <a:rPr lang="en-US" sz="1600" i="1" dirty="0">
                <a:solidFill>
                  <a:schemeClr val="tx1"/>
                </a:solidFill>
              </a:rPr>
              <a:t> dan </a:t>
            </a:r>
            <a:r>
              <a:rPr lang="en-US" sz="1600" i="1" dirty="0" err="1">
                <a:solidFill>
                  <a:schemeClr val="tx1"/>
                </a:solidFill>
              </a:rPr>
              <a:t>pengisian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angket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tanggapan</a:t>
            </a:r>
            <a:r>
              <a:rPr lang="en-US" sz="1600" i="1" dirty="0">
                <a:solidFill>
                  <a:schemeClr val="tx1"/>
                </a:solidFill>
              </a:rPr>
              <a:t> yang </a:t>
            </a:r>
            <a:r>
              <a:rPr lang="en-US" sz="1600" i="1" dirty="0" err="1">
                <a:solidFill>
                  <a:schemeClr val="tx1"/>
                </a:solidFill>
              </a:rPr>
              <a:t>menunjukkan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apakah</a:t>
            </a:r>
            <a:r>
              <a:rPr lang="en-US" sz="1600" i="1" dirty="0">
                <a:solidFill>
                  <a:schemeClr val="tx1"/>
                </a:solidFill>
              </a:rPr>
              <a:t> sistem yang </a:t>
            </a:r>
            <a:r>
              <a:rPr lang="en-US" sz="1600" i="1" dirty="0" err="1">
                <a:solidFill>
                  <a:schemeClr val="tx1"/>
                </a:solidFill>
              </a:rPr>
              <a:t>dibangun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memberikan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kemudahan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bagi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penggunanya</a:t>
            </a:r>
            <a:r>
              <a:rPr lang="en-US" sz="1600" i="1" dirty="0">
                <a:solidFill>
                  <a:schemeClr val="tx1"/>
                </a:solidFill>
              </a:rPr>
              <a:t> dan </a:t>
            </a:r>
            <a:r>
              <a:rPr lang="en-US" sz="1600" i="1" dirty="0" err="1">
                <a:solidFill>
                  <a:schemeClr val="tx1"/>
                </a:solidFill>
              </a:rPr>
              <a:t>layak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dipakai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6594CB-BFA3-B138-CC6D-6C9D20055F78}"/>
              </a:ext>
            </a:extLst>
          </p:cNvPr>
          <p:cNvSpPr/>
          <p:nvPr/>
        </p:nvSpPr>
        <p:spPr>
          <a:xfrm>
            <a:off x="6407969" y="4799328"/>
            <a:ext cx="4794986" cy="739172"/>
          </a:xfrm>
          <a:prstGeom prst="roundRect">
            <a:avLst/>
          </a:prstGeom>
          <a:solidFill>
            <a:srgbClr val="FFCBA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untuk </a:t>
            </a:r>
            <a:r>
              <a:rPr lang="en-US" sz="1600" i="1" dirty="0" err="1">
                <a:solidFill>
                  <a:schemeClr val="tx1"/>
                </a:solidFill>
              </a:rPr>
              <a:t>mengetahui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tingkat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atau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derajat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penerapan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teori</a:t>
            </a:r>
            <a:r>
              <a:rPr lang="en-US" sz="1600" i="1" dirty="0">
                <a:solidFill>
                  <a:schemeClr val="tx1"/>
                </a:solidFill>
              </a:rPr>
              <a:t>, </a:t>
            </a:r>
            <a:r>
              <a:rPr lang="en-US" sz="1600" i="1" dirty="0" err="1">
                <a:solidFill>
                  <a:schemeClr val="tx1"/>
                </a:solidFill>
              </a:rPr>
              <a:t>atau</a:t>
            </a:r>
            <a:r>
              <a:rPr lang="en-US" sz="1600" i="1" dirty="0">
                <a:solidFill>
                  <a:schemeClr val="tx1"/>
                </a:solidFill>
              </a:rPr>
              <a:t> model dalam suatu </a:t>
            </a:r>
            <a:r>
              <a:rPr lang="en-US" sz="1600" i="1" dirty="0" err="1">
                <a:solidFill>
                  <a:schemeClr val="tx1"/>
                </a:solidFill>
              </a:rPr>
              <a:t>situasi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i="1" dirty="0" err="1">
                <a:solidFill>
                  <a:schemeClr val="tx1"/>
                </a:solidFill>
              </a:rPr>
              <a:t>tertentu</a:t>
            </a:r>
            <a:r>
              <a:rPr lang="en-US" sz="1600" i="1" dirty="0">
                <a:solidFill>
                  <a:schemeClr val="tx1"/>
                </a:solidFill>
              </a:rPr>
              <a:t>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D5BA0E-A174-B734-BFD8-D30CB300D6F1}"/>
              </a:ext>
            </a:extLst>
          </p:cNvPr>
          <p:cNvCxnSpPr>
            <a:cxnSpLocks/>
            <a:stCxn id="70" idx="3"/>
            <a:endCxn id="2" idx="1"/>
          </p:cNvCxnSpPr>
          <p:nvPr/>
        </p:nvCxnSpPr>
        <p:spPr>
          <a:xfrm flipV="1">
            <a:off x="5524164" y="2584463"/>
            <a:ext cx="883805" cy="6621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963A0C-0ECF-5003-DE3E-0DDC8BEDD87A}"/>
              </a:ext>
            </a:extLst>
          </p:cNvPr>
          <p:cNvCxnSpPr>
            <a:cxnSpLocks/>
            <a:stCxn id="71" idx="3"/>
            <a:endCxn id="6" idx="1"/>
          </p:cNvCxnSpPr>
          <p:nvPr/>
        </p:nvCxnSpPr>
        <p:spPr>
          <a:xfrm flipV="1">
            <a:off x="5469285" y="3911756"/>
            <a:ext cx="938684" cy="3542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3AD627-DF92-BAB7-5069-566F164BBE8F}"/>
              </a:ext>
            </a:extLst>
          </p:cNvPr>
          <p:cNvCxnSpPr>
            <a:cxnSpLocks/>
            <a:stCxn id="72" idx="3"/>
            <a:endCxn id="7" idx="1"/>
          </p:cNvCxnSpPr>
          <p:nvPr/>
        </p:nvCxnSpPr>
        <p:spPr>
          <a:xfrm flipV="1">
            <a:off x="5442869" y="5168914"/>
            <a:ext cx="965100" cy="3011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67274DD-3020-961E-AAB0-359C209C68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4" y="263488"/>
            <a:ext cx="821832" cy="82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4EFE16A-A28E-59C8-ECE6-A68D0249546E}"/>
              </a:ext>
            </a:extLst>
          </p:cNvPr>
          <p:cNvSpPr/>
          <p:nvPr/>
        </p:nvSpPr>
        <p:spPr>
          <a:xfrm>
            <a:off x="3682414" y="400656"/>
            <a:ext cx="2527145" cy="2385673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85979A-ED99-C552-880D-B147DA8599F7}"/>
              </a:ext>
            </a:extLst>
          </p:cNvPr>
          <p:cNvSpPr/>
          <p:nvPr/>
        </p:nvSpPr>
        <p:spPr>
          <a:xfrm>
            <a:off x="0" y="3123997"/>
            <a:ext cx="12192000" cy="2526324"/>
          </a:xfrm>
          <a:prstGeom prst="rect">
            <a:avLst/>
          </a:prstGeom>
          <a:solidFill>
            <a:srgbClr val="313D4C"/>
          </a:solidFill>
          <a:ln>
            <a:solidFill>
              <a:srgbClr val="313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1A9BBD-CE08-64E0-6F22-EF82E435D4EC}"/>
              </a:ext>
            </a:extLst>
          </p:cNvPr>
          <p:cNvSpPr txBox="1"/>
          <p:nvPr/>
        </p:nvSpPr>
        <p:spPr>
          <a:xfrm>
            <a:off x="4307305" y="3007712"/>
            <a:ext cx="8614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7" name="Google Shape;1946;p37">
            <a:extLst>
              <a:ext uri="{FF2B5EF4-FFF2-40B4-BE49-F238E27FC236}">
                <a16:creationId xmlns:a16="http://schemas.microsoft.com/office/drawing/2014/main" id="{F12B8348-F44B-25CD-31A8-EBC443DF56D9}"/>
              </a:ext>
            </a:extLst>
          </p:cNvPr>
          <p:cNvSpPr/>
          <p:nvPr/>
        </p:nvSpPr>
        <p:spPr>
          <a:xfrm>
            <a:off x="511255" y="5549075"/>
            <a:ext cx="10848108" cy="30479"/>
          </a:xfrm>
          <a:prstGeom prst="roundRect">
            <a:avLst>
              <a:gd name="adj" fmla="val 50000"/>
            </a:avLst>
          </a:prstGeom>
          <a:solidFill>
            <a:srgbClr val="EBCDAF"/>
          </a:solidFill>
          <a:ln>
            <a:solidFill>
              <a:schemeClr val="bg1"/>
            </a:solidFill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8FCF4-1E54-36C4-0233-6F100AE36EBD}"/>
              </a:ext>
            </a:extLst>
          </p:cNvPr>
          <p:cNvSpPr txBox="1"/>
          <p:nvPr/>
        </p:nvSpPr>
        <p:spPr>
          <a:xfrm>
            <a:off x="10617313" y="6114352"/>
            <a:ext cx="1175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2023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C0D1A1-255B-FCDF-204B-6C8FEB3B6C69}"/>
              </a:ext>
            </a:extLst>
          </p:cNvPr>
          <p:cNvCxnSpPr/>
          <p:nvPr/>
        </p:nvCxnSpPr>
        <p:spPr>
          <a:xfrm>
            <a:off x="2052822" y="6372917"/>
            <a:ext cx="3926305" cy="0"/>
          </a:xfrm>
          <a:prstGeom prst="line">
            <a:avLst/>
          </a:prstGeom>
          <a:ln w="38100">
            <a:solidFill>
              <a:srgbClr val="313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>
            <a:extLst>
              <a:ext uri="{FF2B5EF4-FFF2-40B4-BE49-F238E27FC236}">
                <a16:creationId xmlns:a16="http://schemas.microsoft.com/office/drawing/2014/main" id="{D89DD615-39EB-FA3C-466F-AACE883B3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9947" y="5589317"/>
            <a:ext cx="1032163" cy="10215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01A73C-076A-A7AD-7A80-5895012C7324}"/>
              </a:ext>
            </a:extLst>
          </p:cNvPr>
          <p:cNvSpPr txBox="1"/>
          <p:nvPr/>
        </p:nvSpPr>
        <p:spPr>
          <a:xfrm>
            <a:off x="511255" y="3427190"/>
            <a:ext cx="78845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err="1">
                <a:ln w="0">
                  <a:noFill/>
                </a:ln>
                <a:solidFill>
                  <a:schemeClr val="bg1"/>
                </a:solidFill>
                <a:latin typeface="Magical Mystery" panose="02000600000000000000" pitchFamily="2" charset="0"/>
                <a:cs typeface="Times New Roman" panose="02020603050405020304" pitchFamily="18" charset="0"/>
              </a:rPr>
              <a:t>Terima</a:t>
            </a:r>
            <a:r>
              <a:rPr lang="en-US" sz="8800" dirty="0">
                <a:ln w="0">
                  <a:noFill/>
                </a:ln>
                <a:solidFill>
                  <a:schemeClr val="bg1"/>
                </a:solidFill>
                <a:latin typeface="Magical Mystery" panose="02000600000000000000" pitchFamily="2" charset="0"/>
                <a:cs typeface="Times New Roman" panose="02020603050405020304" pitchFamily="18" charset="0"/>
              </a:rPr>
              <a:t> Kasih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1DEB4-B342-9942-53DC-5461B4ECB3EE}"/>
              </a:ext>
            </a:extLst>
          </p:cNvPr>
          <p:cNvSpPr txBox="1"/>
          <p:nvPr/>
        </p:nvSpPr>
        <p:spPr>
          <a:xfrm>
            <a:off x="3682414" y="4894709"/>
            <a:ext cx="3758702" cy="369332"/>
          </a:xfrm>
          <a:prstGeom prst="rect">
            <a:avLst/>
          </a:prstGeom>
          <a:solidFill>
            <a:srgbClr val="F3BC0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Ada </a:t>
            </a:r>
            <a:r>
              <a:rPr lang="en-US" b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Pertanyaan</a:t>
            </a: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?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00D52576-5525-F69E-7A07-A9647E56BCC1}"/>
              </a:ext>
            </a:extLst>
          </p:cNvPr>
          <p:cNvSpPr/>
          <p:nvPr/>
        </p:nvSpPr>
        <p:spPr>
          <a:xfrm>
            <a:off x="8907055" y="2281816"/>
            <a:ext cx="2885740" cy="3035244"/>
          </a:xfrm>
          <a:custGeom>
            <a:avLst/>
            <a:gdLst/>
            <a:ahLst/>
            <a:cxnLst/>
            <a:rect l="l" t="t" r="r" b="b"/>
            <a:pathLst>
              <a:path w="8754894" h="8229600">
                <a:moveTo>
                  <a:pt x="0" y="0"/>
                </a:moveTo>
                <a:lnTo>
                  <a:pt x="8754894" y="0"/>
                </a:lnTo>
                <a:lnTo>
                  <a:pt x="87548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92DDFB-4634-0353-00E0-DE63D82E49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541" y="567233"/>
            <a:ext cx="1971846" cy="19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6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4">
            <a:extLst>
              <a:ext uri="{FF2B5EF4-FFF2-40B4-BE49-F238E27FC236}">
                <a16:creationId xmlns:a16="http://schemas.microsoft.com/office/drawing/2014/main" id="{99EB4356-18B3-DCBB-94AC-B1C97001DCF3}"/>
              </a:ext>
            </a:extLst>
          </p:cNvPr>
          <p:cNvGrpSpPr/>
          <p:nvPr/>
        </p:nvGrpSpPr>
        <p:grpSpPr>
          <a:xfrm rot="3733867">
            <a:off x="-926565" y="2696596"/>
            <a:ext cx="5646981" cy="4249008"/>
            <a:chOff x="0" y="0"/>
            <a:chExt cx="16269610" cy="10892009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1C6C1363-70E5-FF8F-D526-28467F546C43}"/>
                </a:ext>
              </a:extLst>
            </p:cNvPr>
            <p:cNvSpPr/>
            <p:nvPr/>
          </p:nvSpPr>
          <p:spPr>
            <a:xfrm>
              <a:off x="0" y="0"/>
              <a:ext cx="16269610" cy="10778617"/>
            </a:xfrm>
            <a:custGeom>
              <a:avLst/>
              <a:gdLst/>
              <a:ahLst/>
              <a:cxnLst/>
              <a:rect l="l" t="t" r="r" b="b"/>
              <a:pathLst>
                <a:path w="16269610" h="10778617">
                  <a:moveTo>
                    <a:pt x="0" y="0"/>
                  </a:moveTo>
                  <a:lnTo>
                    <a:pt x="16269610" y="0"/>
                  </a:lnTo>
                  <a:lnTo>
                    <a:pt x="16269610" y="10778617"/>
                  </a:lnTo>
                  <a:lnTo>
                    <a:pt x="0" y="10778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2E7BD9A4-E185-BBD7-68CA-B8A1369FD29F}"/>
                </a:ext>
              </a:extLst>
            </p:cNvPr>
            <p:cNvSpPr/>
            <p:nvPr/>
          </p:nvSpPr>
          <p:spPr>
            <a:xfrm>
              <a:off x="2042892" y="2009289"/>
              <a:ext cx="13407879" cy="8882720"/>
            </a:xfrm>
            <a:custGeom>
              <a:avLst/>
              <a:gdLst/>
              <a:ahLst/>
              <a:cxnLst/>
              <a:rect l="l" t="t" r="r" b="b"/>
              <a:pathLst>
                <a:path w="13407879" h="8882720">
                  <a:moveTo>
                    <a:pt x="0" y="0"/>
                  </a:moveTo>
                  <a:lnTo>
                    <a:pt x="13407879" y="0"/>
                  </a:lnTo>
                  <a:lnTo>
                    <a:pt x="13407879" y="8882720"/>
                  </a:lnTo>
                  <a:lnTo>
                    <a:pt x="0" y="8882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B37CF5D4-D484-6D1D-0354-49416391B17D}"/>
              </a:ext>
            </a:extLst>
          </p:cNvPr>
          <p:cNvGrpSpPr/>
          <p:nvPr/>
        </p:nvGrpSpPr>
        <p:grpSpPr>
          <a:xfrm>
            <a:off x="-1214901" y="5525687"/>
            <a:ext cx="7113359" cy="2069175"/>
            <a:chOff x="0" y="0"/>
            <a:chExt cx="1362556" cy="396348"/>
          </a:xfrm>
          <a:solidFill>
            <a:srgbClr val="313D4C"/>
          </a:solidFill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5C05ED9-ED48-4519-A027-2599A66DB6BA}"/>
                </a:ext>
              </a:extLst>
            </p:cNvPr>
            <p:cNvSpPr/>
            <p:nvPr/>
          </p:nvSpPr>
          <p:spPr>
            <a:xfrm>
              <a:off x="0" y="0"/>
              <a:ext cx="1362556" cy="396348"/>
            </a:xfrm>
            <a:custGeom>
              <a:avLst/>
              <a:gdLst/>
              <a:ahLst/>
              <a:cxnLst/>
              <a:rect l="l" t="t" r="r" b="b"/>
              <a:pathLst>
                <a:path w="1362556" h="396348">
                  <a:moveTo>
                    <a:pt x="0" y="0"/>
                  </a:moveTo>
                  <a:lnTo>
                    <a:pt x="1362556" y="0"/>
                  </a:lnTo>
                  <a:lnTo>
                    <a:pt x="1362556" y="396348"/>
                  </a:lnTo>
                  <a:lnTo>
                    <a:pt x="0" y="396348"/>
                  </a:lnTo>
                  <a:close/>
                </a:path>
              </a:pathLst>
            </a:custGeom>
            <a:grpFill/>
            <a:ln>
              <a:solidFill>
                <a:srgbClr val="313D4C"/>
              </a:solidFill>
            </a:ln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2496E7B-E446-FB17-FB86-2AFA02EBFFD3}"/>
              </a:ext>
            </a:extLst>
          </p:cNvPr>
          <p:cNvSpPr/>
          <p:nvPr/>
        </p:nvSpPr>
        <p:spPr>
          <a:xfrm>
            <a:off x="3477536" y="1958941"/>
            <a:ext cx="8495207" cy="4329564"/>
          </a:xfrm>
          <a:prstGeom prst="roundRect">
            <a:avLst>
              <a:gd name="adj" fmla="val 6149"/>
            </a:avLst>
          </a:prstGeom>
          <a:solidFill>
            <a:srgbClr val="F4E4D4"/>
          </a:solidFill>
          <a:ln>
            <a:noFill/>
          </a:ln>
          <a:effectLst>
            <a:outerShdw blurRad="317500" dist="139700" dir="150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hlinkClick r:id="rId4" action="ppaction://hlinksldjump"/>
            <a:extLst>
              <a:ext uri="{FF2B5EF4-FFF2-40B4-BE49-F238E27FC236}">
                <a16:creationId xmlns:a16="http://schemas.microsoft.com/office/drawing/2014/main" id="{40F15D6A-53DC-EB74-8B4E-DA9080FF6246}"/>
              </a:ext>
            </a:extLst>
          </p:cNvPr>
          <p:cNvSpPr/>
          <p:nvPr/>
        </p:nvSpPr>
        <p:spPr>
          <a:xfrm>
            <a:off x="688568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rgbClr val="FF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1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6" name="Rectangle: Rounded Corners 5">
            <a:hlinkClick r:id="rId5" action="ppaction://hlinksldjump"/>
            <a:extLst>
              <a:ext uri="{FF2B5EF4-FFF2-40B4-BE49-F238E27FC236}">
                <a16:creationId xmlns:a16="http://schemas.microsoft.com/office/drawing/2014/main" id="{339AE9E1-56C7-1DA3-74FC-8BA8A38489BD}"/>
              </a:ext>
            </a:extLst>
          </p:cNvPr>
          <p:cNvSpPr/>
          <p:nvPr/>
        </p:nvSpPr>
        <p:spPr>
          <a:xfrm>
            <a:off x="508277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12" name="Rectangle: Rounded Corners 11">
            <a:hlinkClick r:id="rId6" action="ppaction://hlinksldjump"/>
            <a:extLst>
              <a:ext uri="{FF2B5EF4-FFF2-40B4-BE49-F238E27FC236}">
                <a16:creationId xmlns:a16="http://schemas.microsoft.com/office/drawing/2014/main" id="{696C9C21-5384-3246-D08F-71ED11A22BCE}"/>
              </a:ext>
            </a:extLst>
          </p:cNvPr>
          <p:cNvSpPr/>
          <p:nvPr/>
        </p:nvSpPr>
        <p:spPr>
          <a:xfrm>
            <a:off x="8688599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2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3" name="Rectangle: Rounded Corners 12">
            <a:hlinkClick r:id="rId7" action="ppaction://hlinksldjump"/>
            <a:extLst>
              <a:ext uri="{FF2B5EF4-FFF2-40B4-BE49-F238E27FC236}">
                <a16:creationId xmlns:a16="http://schemas.microsoft.com/office/drawing/2014/main" id="{DC9A9C70-CAB6-60E9-6C78-405584609F53}"/>
              </a:ext>
            </a:extLst>
          </p:cNvPr>
          <p:cNvSpPr/>
          <p:nvPr/>
        </p:nvSpPr>
        <p:spPr>
          <a:xfrm>
            <a:off x="10491508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ectangle: Rounded Corners 15">
            <a:hlinkClick r:id="rId4" action="ppaction://hlinksldjump"/>
            <a:extLst>
              <a:ext uri="{FF2B5EF4-FFF2-40B4-BE49-F238E27FC236}">
                <a16:creationId xmlns:a16="http://schemas.microsoft.com/office/drawing/2014/main" id="{DDD8A15C-4354-D710-91D9-9CDFAA841D7A}"/>
              </a:ext>
            </a:extLst>
          </p:cNvPr>
          <p:cNvSpPr/>
          <p:nvPr/>
        </p:nvSpPr>
        <p:spPr>
          <a:xfrm>
            <a:off x="3946160" y="1626919"/>
            <a:ext cx="2525103" cy="496002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Latar </a:t>
            </a:r>
            <a:r>
              <a:rPr lang="en-US" sz="2000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Belakang</a:t>
            </a:r>
            <a:endParaRPr lang="en-ID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Freeform 20">
            <a:extLst>
              <a:ext uri="{FF2B5EF4-FFF2-40B4-BE49-F238E27FC236}">
                <a16:creationId xmlns:a16="http://schemas.microsoft.com/office/drawing/2014/main" id="{166FB0D9-175B-E37A-A474-158AACBC114A}"/>
              </a:ext>
            </a:extLst>
          </p:cNvPr>
          <p:cNvSpPr/>
          <p:nvPr/>
        </p:nvSpPr>
        <p:spPr>
          <a:xfrm rot="17609491">
            <a:off x="1270782" y="5149473"/>
            <a:ext cx="1385721" cy="1776419"/>
          </a:xfrm>
          <a:custGeom>
            <a:avLst/>
            <a:gdLst/>
            <a:ahLst/>
            <a:cxnLst/>
            <a:rect l="l" t="t" r="r" b="b"/>
            <a:pathLst>
              <a:path w="4135477" h="4114800">
                <a:moveTo>
                  <a:pt x="0" y="0"/>
                </a:moveTo>
                <a:lnTo>
                  <a:pt x="4135478" y="0"/>
                </a:lnTo>
                <a:lnTo>
                  <a:pt x="4135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A75C862A-6B68-0140-FF10-1AECE0C8A992}"/>
              </a:ext>
            </a:extLst>
          </p:cNvPr>
          <p:cNvSpPr/>
          <p:nvPr/>
        </p:nvSpPr>
        <p:spPr>
          <a:xfrm>
            <a:off x="2098514" y="3883614"/>
            <a:ext cx="2787638" cy="2985368"/>
          </a:xfrm>
          <a:custGeom>
            <a:avLst/>
            <a:gdLst/>
            <a:ahLst/>
            <a:cxnLst/>
            <a:rect l="l" t="t" r="r" b="b"/>
            <a:pathLst>
              <a:path w="3598580" h="4114800">
                <a:moveTo>
                  <a:pt x="0" y="0"/>
                </a:moveTo>
                <a:lnTo>
                  <a:pt x="3598580" y="0"/>
                </a:lnTo>
                <a:lnTo>
                  <a:pt x="35985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BF176C-F3D2-8005-A174-4304D6AF7EC8}"/>
              </a:ext>
            </a:extLst>
          </p:cNvPr>
          <p:cNvSpPr txBox="1"/>
          <p:nvPr/>
        </p:nvSpPr>
        <p:spPr>
          <a:xfrm>
            <a:off x="4043494" y="2307069"/>
            <a:ext cx="7583647" cy="329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	Berdasarkan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observasi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di SMA Negeri 5 Bukittinggi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menunjukkan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bahwa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guru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sering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mengalami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kesulitan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mengenai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analisa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emosional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dari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siswanya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 Ini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terjadi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terjadi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karena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guru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susah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untuk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mengontrol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dan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mengklasisifikasikan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emosional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dari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setiap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siswa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saat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belajar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sehingga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hal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ini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sulit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untuk guru dalam untuk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menentukan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bagaimana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pengeloaan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kelas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yang di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perlukan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siswa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juga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kurang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terbuka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dengan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guru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sehingga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guru tidak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dapat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mengetahui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bagaimana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cara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belajar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siswa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tersebut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Dengan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demikian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dari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permasalahan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diatas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diperlukan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suatu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solusi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yang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memudahkan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guru dalam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menetukan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dan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meningkatkan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pengeloaan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kelas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yang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dilakukan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guru dalam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meningkatkan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mutu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pendidikan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, dan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memahami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bagaimana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siswa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merespons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menjadi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faktor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b="0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penting</a:t>
            </a:r>
            <a:r>
              <a:rPr lang="en-US" sz="1400" b="0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dalam proses pembelajaran ini. </a:t>
            </a:r>
          </a:p>
        </p:txBody>
      </p:sp>
      <p:sp>
        <p:nvSpPr>
          <p:cNvPr id="3" name="Google Shape;244;p15">
            <a:extLst>
              <a:ext uri="{FF2B5EF4-FFF2-40B4-BE49-F238E27FC236}">
                <a16:creationId xmlns:a16="http://schemas.microsoft.com/office/drawing/2014/main" id="{06586157-5028-85C0-5AC4-EE411C4A81A0}"/>
              </a:ext>
            </a:extLst>
          </p:cNvPr>
          <p:cNvSpPr txBox="1"/>
          <p:nvPr/>
        </p:nvSpPr>
        <p:spPr>
          <a:xfrm>
            <a:off x="1700492" y="246602"/>
            <a:ext cx="29524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ea typeface="Paytone One"/>
                <a:cs typeface="Paytone One"/>
                <a:sym typeface="Paytone One"/>
              </a:rPr>
              <a:t>UIN Sjech M.Djamil Djambek Bukittinggi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sym typeface="Paytone One"/>
              </a:rPr>
              <a:t>Fakultas </a:t>
            </a:r>
            <a:r>
              <a:rPr lang="sv-SE" sz="1400" dirty="0">
                <a:solidFill>
                  <a:srgbClr val="313D4C"/>
                </a:solidFill>
                <a:sym typeface="Paytone One"/>
              </a:rPr>
              <a:t>Tarbiyah dan Ilmu Keguruan</a:t>
            </a:r>
            <a:endParaRPr lang="sv-SE" sz="1400" dirty="0">
              <a:solidFill>
                <a:srgbClr val="313D4C"/>
              </a:solidFill>
              <a:latin typeface="+mn-lt"/>
              <a:sym typeface="Paytone One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j-lt"/>
                <a:sym typeface="Paytone One"/>
              </a:rPr>
              <a:t>Program Studi Pendidikan Teknik Informatika dan Komputer</a:t>
            </a:r>
            <a:endParaRPr lang="sv-SE" sz="1400" dirty="0">
              <a:solidFill>
                <a:srgbClr val="313D4C"/>
              </a:solidFill>
              <a:latin typeface="+mj-lt"/>
            </a:endParaRPr>
          </a:p>
        </p:txBody>
      </p:sp>
      <p:sp>
        <p:nvSpPr>
          <p:cNvPr id="7" name="Flowchart: Delay 6">
            <a:extLst>
              <a:ext uri="{FF2B5EF4-FFF2-40B4-BE49-F238E27FC236}">
                <a16:creationId xmlns:a16="http://schemas.microsoft.com/office/drawing/2014/main" id="{FC0FD50C-BDB2-A6BD-9127-12E9EE32CB27}"/>
              </a:ext>
            </a:extLst>
          </p:cNvPr>
          <p:cNvSpPr/>
          <p:nvPr/>
        </p:nvSpPr>
        <p:spPr>
          <a:xfrm rot="5400000" flipV="1">
            <a:off x="241392" y="73193"/>
            <a:ext cx="1343891" cy="1170710"/>
          </a:xfrm>
          <a:prstGeom prst="flowChartDelay">
            <a:avLst/>
          </a:prstGeom>
          <a:solidFill>
            <a:srgbClr val="F3BC0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4C028D6C-4CBB-9275-462A-2CDB144393BA}"/>
              </a:ext>
            </a:extLst>
          </p:cNvPr>
          <p:cNvSpPr/>
          <p:nvPr/>
        </p:nvSpPr>
        <p:spPr>
          <a:xfrm>
            <a:off x="449209" y="180565"/>
            <a:ext cx="928255" cy="976746"/>
          </a:xfrm>
          <a:prstGeom prst="flowChartConnector">
            <a:avLst/>
          </a:prstGeom>
          <a:solidFill>
            <a:srgbClr val="FEE7D5"/>
          </a:solidFill>
          <a:ln>
            <a:solidFill>
              <a:srgbClr val="FEE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36E142-9870-A52C-5D00-C3214793BA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4" y="263488"/>
            <a:ext cx="821832" cy="82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88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A2B2248-6D81-2BA1-A6D5-01B6C0D39865}"/>
              </a:ext>
            </a:extLst>
          </p:cNvPr>
          <p:cNvSpPr/>
          <p:nvPr/>
        </p:nvSpPr>
        <p:spPr>
          <a:xfrm>
            <a:off x="830074" y="2570953"/>
            <a:ext cx="5895501" cy="94384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9CE7FD-E791-8272-F420-6A931E39174F}"/>
              </a:ext>
            </a:extLst>
          </p:cNvPr>
          <p:cNvSpPr/>
          <p:nvPr/>
        </p:nvSpPr>
        <p:spPr>
          <a:xfrm>
            <a:off x="1342500" y="2570953"/>
            <a:ext cx="5370170" cy="94384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Lingkup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penelitian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ini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hanya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mencakup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mata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pelajaran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informatika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kelas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X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CA2AFD-CDC5-B8F1-8876-DDAC32967604}"/>
              </a:ext>
            </a:extLst>
          </p:cNvPr>
          <p:cNvSpPr/>
          <p:nvPr/>
        </p:nvSpPr>
        <p:spPr>
          <a:xfrm>
            <a:off x="830074" y="3740475"/>
            <a:ext cx="5895501" cy="94384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75F4FB-9070-34A0-6022-F69F573A541D}"/>
              </a:ext>
            </a:extLst>
          </p:cNvPr>
          <p:cNvSpPr/>
          <p:nvPr/>
        </p:nvSpPr>
        <p:spPr>
          <a:xfrm>
            <a:off x="1342500" y="3740475"/>
            <a:ext cx="5370170" cy="94384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Fokus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penelitian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ini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terbatas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pada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pendeteksi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emosional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siswa</a:t>
            </a:r>
            <a:endParaRPr lang="en-US" sz="16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73A04C-6EDD-EAA6-DD69-EB86662C4357}"/>
              </a:ext>
            </a:extLst>
          </p:cNvPr>
          <p:cNvSpPr/>
          <p:nvPr/>
        </p:nvSpPr>
        <p:spPr>
          <a:xfrm>
            <a:off x="830074" y="4909997"/>
            <a:ext cx="5895501" cy="94384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D571E8-8B1E-1B87-77D9-EA5791A6220D}"/>
              </a:ext>
            </a:extLst>
          </p:cNvPr>
          <p:cNvSpPr/>
          <p:nvPr/>
        </p:nvSpPr>
        <p:spPr>
          <a:xfrm>
            <a:off x="1342500" y="4909997"/>
            <a:ext cx="5370170" cy="94384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Penelitian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ini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hanya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untuk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mengukur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tingkat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pengelolaan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kelas</a:t>
            </a:r>
            <a:endParaRPr lang="en-US" sz="16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D4BD7-F570-1B3B-8ECC-C4C1D2331619}"/>
              </a:ext>
            </a:extLst>
          </p:cNvPr>
          <p:cNvSpPr txBox="1"/>
          <p:nvPr/>
        </p:nvSpPr>
        <p:spPr>
          <a:xfrm>
            <a:off x="919344" y="2658109"/>
            <a:ext cx="42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30DE9-8D3A-8685-F1A1-0E746C4E8319}"/>
              </a:ext>
            </a:extLst>
          </p:cNvPr>
          <p:cNvSpPr txBox="1"/>
          <p:nvPr/>
        </p:nvSpPr>
        <p:spPr>
          <a:xfrm>
            <a:off x="903571" y="3835441"/>
            <a:ext cx="42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51CBD7-B008-B168-5F3B-1BFD287E742B}"/>
              </a:ext>
            </a:extLst>
          </p:cNvPr>
          <p:cNvSpPr txBox="1"/>
          <p:nvPr/>
        </p:nvSpPr>
        <p:spPr>
          <a:xfrm>
            <a:off x="906436" y="5035037"/>
            <a:ext cx="42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3</a:t>
            </a:r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B9EFF370-D72B-E014-311F-9D8CE75A699D}"/>
              </a:ext>
            </a:extLst>
          </p:cNvPr>
          <p:cNvGrpSpPr/>
          <p:nvPr/>
        </p:nvGrpSpPr>
        <p:grpSpPr>
          <a:xfrm>
            <a:off x="4233180" y="-205849"/>
            <a:ext cx="12713555" cy="12611920"/>
            <a:chOff x="0" y="0"/>
            <a:chExt cx="29748084" cy="28295116"/>
          </a:xfrm>
        </p:grpSpPr>
        <p:sp>
          <p:nvSpPr>
            <p:cNvPr id="31" name="Freeform 3">
              <a:extLst>
                <a:ext uri="{FF2B5EF4-FFF2-40B4-BE49-F238E27FC236}">
                  <a16:creationId xmlns:a16="http://schemas.microsoft.com/office/drawing/2014/main" id="{8F12C176-865A-55DF-D36D-ABE0D9006948}"/>
                </a:ext>
              </a:extLst>
            </p:cNvPr>
            <p:cNvSpPr/>
            <p:nvPr/>
          </p:nvSpPr>
          <p:spPr>
            <a:xfrm rot="-2405687">
              <a:off x="6722477" y="3711970"/>
              <a:ext cx="18809262" cy="19956776"/>
            </a:xfrm>
            <a:custGeom>
              <a:avLst/>
              <a:gdLst/>
              <a:ahLst/>
              <a:cxnLst/>
              <a:rect l="l" t="t" r="r" b="b"/>
              <a:pathLst>
                <a:path w="18809262" h="19956776">
                  <a:moveTo>
                    <a:pt x="0" y="0"/>
                  </a:moveTo>
                  <a:lnTo>
                    <a:pt x="18809262" y="0"/>
                  </a:lnTo>
                  <a:lnTo>
                    <a:pt x="18809262" y="19956776"/>
                  </a:lnTo>
                  <a:lnTo>
                    <a:pt x="0" y="19956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" name="Freeform 4">
              <a:extLst>
                <a:ext uri="{FF2B5EF4-FFF2-40B4-BE49-F238E27FC236}">
                  <a16:creationId xmlns:a16="http://schemas.microsoft.com/office/drawing/2014/main" id="{9B1C2A9F-330F-2169-1B4F-656629F128A1}"/>
                </a:ext>
              </a:extLst>
            </p:cNvPr>
            <p:cNvSpPr/>
            <p:nvPr/>
          </p:nvSpPr>
          <p:spPr>
            <a:xfrm rot="-2405687">
              <a:off x="4216345" y="4626370"/>
              <a:ext cx="18809262" cy="19956776"/>
            </a:xfrm>
            <a:custGeom>
              <a:avLst/>
              <a:gdLst/>
              <a:ahLst/>
              <a:cxnLst/>
              <a:rect l="l" t="t" r="r" b="b"/>
              <a:pathLst>
                <a:path w="18809262" h="19956776">
                  <a:moveTo>
                    <a:pt x="0" y="0"/>
                  </a:moveTo>
                  <a:lnTo>
                    <a:pt x="18809262" y="0"/>
                  </a:lnTo>
                  <a:lnTo>
                    <a:pt x="18809262" y="19956776"/>
                  </a:lnTo>
                  <a:lnTo>
                    <a:pt x="0" y="19956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33" name="Freeform 13">
            <a:extLst>
              <a:ext uri="{FF2B5EF4-FFF2-40B4-BE49-F238E27FC236}">
                <a16:creationId xmlns:a16="http://schemas.microsoft.com/office/drawing/2014/main" id="{CD3C68BF-05CD-299D-10C1-5178BFC07A63}"/>
              </a:ext>
            </a:extLst>
          </p:cNvPr>
          <p:cNvSpPr/>
          <p:nvPr/>
        </p:nvSpPr>
        <p:spPr>
          <a:xfrm>
            <a:off x="7158531" y="3119774"/>
            <a:ext cx="4385769" cy="3738226"/>
          </a:xfrm>
          <a:custGeom>
            <a:avLst/>
            <a:gdLst/>
            <a:ahLst/>
            <a:cxnLst/>
            <a:rect l="l" t="t" r="r" b="b"/>
            <a:pathLst>
              <a:path w="4995894" h="4114800">
                <a:moveTo>
                  <a:pt x="0" y="0"/>
                </a:moveTo>
                <a:lnTo>
                  <a:pt x="4995894" y="0"/>
                </a:lnTo>
                <a:lnTo>
                  <a:pt x="4995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id="{9A75A52C-DCC9-0341-28FF-C178B9C62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2612" y="5589317"/>
            <a:ext cx="1032163" cy="1021588"/>
          </a:xfrm>
          <a:prstGeom prst="rect">
            <a:avLst/>
          </a:prstGeom>
        </p:spPr>
      </p:pic>
      <p:sp>
        <p:nvSpPr>
          <p:cNvPr id="35" name="Rectangle: Rounded Corners 34">
            <a:hlinkClick r:id="rId8" action="ppaction://hlinksldjump"/>
            <a:extLst>
              <a:ext uri="{FF2B5EF4-FFF2-40B4-BE49-F238E27FC236}">
                <a16:creationId xmlns:a16="http://schemas.microsoft.com/office/drawing/2014/main" id="{E06C759E-AF0A-2F1F-10CD-43C955459B7F}"/>
              </a:ext>
            </a:extLst>
          </p:cNvPr>
          <p:cNvSpPr/>
          <p:nvPr/>
        </p:nvSpPr>
        <p:spPr>
          <a:xfrm>
            <a:off x="3946160" y="1626919"/>
            <a:ext cx="2525103" cy="496002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Batasan Masalah</a:t>
            </a:r>
            <a:endParaRPr lang="en-ID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9" name="Google Shape;244;p15">
            <a:extLst>
              <a:ext uri="{FF2B5EF4-FFF2-40B4-BE49-F238E27FC236}">
                <a16:creationId xmlns:a16="http://schemas.microsoft.com/office/drawing/2014/main" id="{C0A4AA5A-F930-5831-A2B8-FAF170D7A6E1}"/>
              </a:ext>
            </a:extLst>
          </p:cNvPr>
          <p:cNvSpPr txBox="1"/>
          <p:nvPr/>
        </p:nvSpPr>
        <p:spPr>
          <a:xfrm>
            <a:off x="1700492" y="246602"/>
            <a:ext cx="29524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ea typeface="Paytone One"/>
                <a:cs typeface="Paytone One"/>
                <a:sym typeface="Paytone One"/>
              </a:rPr>
              <a:t>UIN Sjech M.Djamil Djambek Bukittinggi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sym typeface="Paytone One"/>
              </a:rPr>
              <a:t>Fakultas </a:t>
            </a:r>
            <a:r>
              <a:rPr lang="sv-SE" sz="1400" dirty="0">
                <a:solidFill>
                  <a:srgbClr val="313D4C"/>
                </a:solidFill>
                <a:sym typeface="Paytone One"/>
              </a:rPr>
              <a:t>Tarbiyah dan Ilmu Keguruan</a:t>
            </a:r>
            <a:endParaRPr lang="sv-SE" sz="1400" dirty="0">
              <a:solidFill>
                <a:srgbClr val="313D4C"/>
              </a:solidFill>
              <a:latin typeface="+mn-lt"/>
              <a:sym typeface="Paytone One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j-lt"/>
                <a:sym typeface="Paytone One"/>
              </a:rPr>
              <a:t>Program Studi Pendidikan Teknik Informatika dan Komputer</a:t>
            </a:r>
            <a:endParaRPr lang="sv-SE" sz="1400" dirty="0">
              <a:solidFill>
                <a:srgbClr val="313D4C"/>
              </a:solidFill>
              <a:latin typeface="+mj-lt"/>
            </a:endParaRPr>
          </a:p>
        </p:txBody>
      </p:sp>
      <p:sp>
        <p:nvSpPr>
          <p:cNvPr id="36" name="Flowchart: Delay 35">
            <a:extLst>
              <a:ext uri="{FF2B5EF4-FFF2-40B4-BE49-F238E27FC236}">
                <a16:creationId xmlns:a16="http://schemas.microsoft.com/office/drawing/2014/main" id="{298BC91B-95EE-0103-72CC-0D8A5C9CB3FF}"/>
              </a:ext>
            </a:extLst>
          </p:cNvPr>
          <p:cNvSpPr/>
          <p:nvPr/>
        </p:nvSpPr>
        <p:spPr>
          <a:xfrm rot="5400000" flipV="1">
            <a:off x="241392" y="73193"/>
            <a:ext cx="1343891" cy="1170710"/>
          </a:xfrm>
          <a:prstGeom prst="flowChartDelay">
            <a:avLst/>
          </a:prstGeom>
          <a:solidFill>
            <a:srgbClr val="F3BC0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A8E4B382-2951-30BC-C125-C131D61ADDA6}"/>
              </a:ext>
            </a:extLst>
          </p:cNvPr>
          <p:cNvSpPr/>
          <p:nvPr/>
        </p:nvSpPr>
        <p:spPr>
          <a:xfrm>
            <a:off x="449209" y="180565"/>
            <a:ext cx="928255" cy="976746"/>
          </a:xfrm>
          <a:prstGeom prst="flowChartConnector">
            <a:avLst/>
          </a:prstGeom>
          <a:solidFill>
            <a:srgbClr val="FEE7D5"/>
          </a:solidFill>
          <a:ln>
            <a:solidFill>
              <a:srgbClr val="FEE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: Rounded Corners 37">
            <a:hlinkClick r:id="rId8" action="ppaction://hlinksldjump"/>
            <a:extLst>
              <a:ext uri="{FF2B5EF4-FFF2-40B4-BE49-F238E27FC236}">
                <a16:creationId xmlns:a16="http://schemas.microsoft.com/office/drawing/2014/main" id="{FBD5FF9A-7F14-2BCA-848B-7C4F9A520C8D}"/>
              </a:ext>
            </a:extLst>
          </p:cNvPr>
          <p:cNvSpPr/>
          <p:nvPr/>
        </p:nvSpPr>
        <p:spPr>
          <a:xfrm>
            <a:off x="688568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rgbClr val="FF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1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39" name="Rectangle: Rounded Corners 38">
            <a:hlinkClick r:id="rId9" action="ppaction://hlinksldjump"/>
            <a:extLst>
              <a:ext uri="{FF2B5EF4-FFF2-40B4-BE49-F238E27FC236}">
                <a16:creationId xmlns:a16="http://schemas.microsoft.com/office/drawing/2014/main" id="{737C522B-942C-65F9-DD57-50B98266325F}"/>
              </a:ext>
            </a:extLst>
          </p:cNvPr>
          <p:cNvSpPr/>
          <p:nvPr/>
        </p:nvSpPr>
        <p:spPr>
          <a:xfrm>
            <a:off x="508277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40" name="Rectangle: Rounded Corners 39">
            <a:hlinkClick r:id="rId10" action="ppaction://hlinksldjump"/>
            <a:extLst>
              <a:ext uri="{FF2B5EF4-FFF2-40B4-BE49-F238E27FC236}">
                <a16:creationId xmlns:a16="http://schemas.microsoft.com/office/drawing/2014/main" id="{0425A56C-3D25-0C74-3C05-F22DB80F45C6}"/>
              </a:ext>
            </a:extLst>
          </p:cNvPr>
          <p:cNvSpPr/>
          <p:nvPr/>
        </p:nvSpPr>
        <p:spPr>
          <a:xfrm>
            <a:off x="8688599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2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41" name="Rectangle: Rounded Corners 40">
            <a:hlinkClick r:id="rId11" action="ppaction://hlinksldjump"/>
            <a:extLst>
              <a:ext uri="{FF2B5EF4-FFF2-40B4-BE49-F238E27FC236}">
                <a16:creationId xmlns:a16="http://schemas.microsoft.com/office/drawing/2014/main" id="{EA711A35-8DA0-98D9-EA98-A3346038AC3F}"/>
              </a:ext>
            </a:extLst>
          </p:cNvPr>
          <p:cNvSpPr/>
          <p:nvPr/>
        </p:nvSpPr>
        <p:spPr>
          <a:xfrm>
            <a:off x="10491508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1670F-1A93-3EBB-9797-F4B2C93843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4" y="263488"/>
            <a:ext cx="821832" cy="82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13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9CE7FD-E791-8272-F420-6A931E39174F}"/>
              </a:ext>
            </a:extLst>
          </p:cNvPr>
          <p:cNvSpPr/>
          <p:nvPr/>
        </p:nvSpPr>
        <p:spPr>
          <a:xfrm>
            <a:off x="632389" y="2570953"/>
            <a:ext cx="5695720" cy="277319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Berdasarkan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batasan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masalah yang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telah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ditetapkan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sebelumnya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permasalahan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yang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akan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diteliti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dapat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dirumuskan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sebagai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berikut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“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bagaimana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perancangan sistem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pendeteksi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emosional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siswa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menggunakan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metode convolution neural network untuk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mengukur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tingkat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pengelolaan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kelas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pada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mata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pelajaran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informatika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 </a:t>
            </a:r>
            <a:r>
              <a:rPr lang="en-US" sz="1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kelas</a:t>
            </a:r>
            <a:r>
              <a:rPr lang="en-US" sz="1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X SMAN 5 Bukittinggi”.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B9EFF370-D72B-E014-311F-9D8CE75A699D}"/>
              </a:ext>
            </a:extLst>
          </p:cNvPr>
          <p:cNvGrpSpPr/>
          <p:nvPr/>
        </p:nvGrpSpPr>
        <p:grpSpPr>
          <a:xfrm>
            <a:off x="4233180" y="-205849"/>
            <a:ext cx="12713555" cy="12611920"/>
            <a:chOff x="0" y="0"/>
            <a:chExt cx="29748084" cy="28295116"/>
          </a:xfrm>
        </p:grpSpPr>
        <p:sp>
          <p:nvSpPr>
            <p:cNvPr id="31" name="Freeform 3">
              <a:extLst>
                <a:ext uri="{FF2B5EF4-FFF2-40B4-BE49-F238E27FC236}">
                  <a16:creationId xmlns:a16="http://schemas.microsoft.com/office/drawing/2014/main" id="{8F12C176-865A-55DF-D36D-ABE0D9006948}"/>
                </a:ext>
              </a:extLst>
            </p:cNvPr>
            <p:cNvSpPr/>
            <p:nvPr/>
          </p:nvSpPr>
          <p:spPr>
            <a:xfrm rot="-2405687">
              <a:off x="6722477" y="3711970"/>
              <a:ext cx="18809262" cy="19956776"/>
            </a:xfrm>
            <a:custGeom>
              <a:avLst/>
              <a:gdLst/>
              <a:ahLst/>
              <a:cxnLst/>
              <a:rect l="l" t="t" r="r" b="b"/>
              <a:pathLst>
                <a:path w="18809262" h="19956776">
                  <a:moveTo>
                    <a:pt x="0" y="0"/>
                  </a:moveTo>
                  <a:lnTo>
                    <a:pt x="18809262" y="0"/>
                  </a:lnTo>
                  <a:lnTo>
                    <a:pt x="18809262" y="19956776"/>
                  </a:lnTo>
                  <a:lnTo>
                    <a:pt x="0" y="19956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" name="Freeform 4">
              <a:extLst>
                <a:ext uri="{FF2B5EF4-FFF2-40B4-BE49-F238E27FC236}">
                  <a16:creationId xmlns:a16="http://schemas.microsoft.com/office/drawing/2014/main" id="{9B1C2A9F-330F-2169-1B4F-656629F128A1}"/>
                </a:ext>
              </a:extLst>
            </p:cNvPr>
            <p:cNvSpPr/>
            <p:nvPr/>
          </p:nvSpPr>
          <p:spPr>
            <a:xfrm rot="-2405687">
              <a:off x="4216345" y="4626370"/>
              <a:ext cx="18809262" cy="19956776"/>
            </a:xfrm>
            <a:custGeom>
              <a:avLst/>
              <a:gdLst/>
              <a:ahLst/>
              <a:cxnLst/>
              <a:rect l="l" t="t" r="r" b="b"/>
              <a:pathLst>
                <a:path w="18809262" h="19956776">
                  <a:moveTo>
                    <a:pt x="0" y="0"/>
                  </a:moveTo>
                  <a:lnTo>
                    <a:pt x="18809262" y="0"/>
                  </a:lnTo>
                  <a:lnTo>
                    <a:pt x="18809262" y="19956776"/>
                  </a:lnTo>
                  <a:lnTo>
                    <a:pt x="0" y="19956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33" name="Freeform 13">
            <a:extLst>
              <a:ext uri="{FF2B5EF4-FFF2-40B4-BE49-F238E27FC236}">
                <a16:creationId xmlns:a16="http://schemas.microsoft.com/office/drawing/2014/main" id="{CD3C68BF-05CD-299D-10C1-5178BFC07A63}"/>
              </a:ext>
            </a:extLst>
          </p:cNvPr>
          <p:cNvSpPr/>
          <p:nvPr/>
        </p:nvSpPr>
        <p:spPr>
          <a:xfrm>
            <a:off x="7158531" y="3119774"/>
            <a:ext cx="4385769" cy="3738226"/>
          </a:xfrm>
          <a:custGeom>
            <a:avLst/>
            <a:gdLst/>
            <a:ahLst/>
            <a:cxnLst/>
            <a:rect l="l" t="t" r="r" b="b"/>
            <a:pathLst>
              <a:path w="4995894" h="4114800">
                <a:moveTo>
                  <a:pt x="0" y="0"/>
                </a:moveTo>
                <a:lnTo>
                  <a:pt x="4995894" y="0"/>
                </a:lnTo>
                <a:lnTo>
                  <a:pt x="4995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id="{9A75A52C-DCC9-0341-28FF-C178B9C62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2612" y="5589317"/>
            <a:ext cx="1032163" cy="1021588"/>
          </a:xfrm>
          <a:prstGeom prst="rect">
            <a:avLst/>
          </a:prstGeom>
        </p:spPr>
      </p:pic>
      <p:sp>
        <p:nvSpPr>
          <p:cNvPr id="35" name="Rectangle: Rounded Corners 34">
            <a:hlinkClick r:id="rId8" action="ppaction://hlinksldjump"/>
            <a:extLst>
              <a:ext uri="{FF2B5EF4-FFF2-40B4-BE49-F238E27FC236}">
                <a16:creationId xmlns:a16="http://schemas.microsoft.com/office/drawing/2014/main" id="{E06C759E-AF0A-2F1F-10CD-43C955459B7F}"/>
              </a:ext>
            </a:extLst>
          </p:cNvPr>
          <p:cNvSpPr/>
          <p:nvPr/>
        </p:nvSpPr>
        <p:spPr>
          <a:xfrm>
            <a:off x="3946160" y="1626919"/>
            <a:ext cx="2525103" cy="496002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Rumusan</a:t>
            </a:r>
            <a:r>
              <a:rPr lang="en-US" sz="20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Masalah</a:t>
            </a:r>
            <a:endParaRPr lang="en-ID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9" name="Google Shape;244;p15">
            <a:extLst>
              <a:ext uri="{FF2B5EF4-FFF2-40B4-BE49-F238E27FC236}">
                <a16:creationId xmlns:a16="http://schemas.microsoft.com/office/drawing/2014/main" id="{C0A4AA5A-F930-5831-A2B8-FAF170D7A6E1}"/>
              </a:ext>
            </a:extLst>
          </p:cNvPr>
          <p:cNvSpPr txBox="1"/>
          <p:nvPr/>
        </p:nvSpPr>
        <p:spPr>
          <a:xfrm>
            <a:off x="1700492" y="246602"/>
            <a:ext cx="29524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ea typeface="Paytone One"/>
                <a:cs typeface="Paytone One"/>
                <a:sym typeface="Paytone One"/>
              </a:rPr>
              <a:t>UIN Sjech M.Djamil Djambek Bukittinggi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sym typeface="Paytone One"/>
              </a:rPr>
              <a:t>Fakultas </a:t>
            </a:r>
            <a:r>
              <a:rPr lang="sv-SE" sz="1400" dirty="0">
                <a:solidFill>
                  <a:srgbClr val="313D4C"/>
                </a:solidFill>
                <a:sym typeface="Paytone One"/>
              </a:rPr>
              <a:t>Tarbiyah dan Ilmu Keguruan</a:t>
            </a:r>
            <a:endParaRPr lang="sv-SE" sz="1400" dirty="0">
              <a:solidFill>
                <a:srgbClr val="313D4C"/>
              </a:solidFill>
              <a:latin typeface="+mn-lt"/>
              <a:sym typeface="Paytone One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j-lt"/>
                <a:sym typeface="Paytone One"/>
              </a:rPr>
              <a:t>Program Studi Pendidikan Teknik Informatika dan Komputer</a:t>
            </a:r>
            <a:endParaRPr lang="sv-SE" sz="1400" dirty="0">
              <a:solidFill>
                <a:srgbClr val="313D4C"/>
              </a:solidFill>
              <a:latin typeface="+mj-lt"/>
            </a:endParaRPr>
          </a:p>
        </p:txBody>
      </p:sp>
      <p:sp>
        <p:nvSpPr>
          <p:cNvPr id="36" name="Flowchart: Delay 35">
            <a:extLst>
              <a:ext uri="{FF2B5EF4-FFF2-40B4-BE49-F238E27FC236}">
                <a16:creationId xmlns:a16="http://schemas.microsoft.com/office/drawing/2014/main" id="{298BC91B-95EE-0103-72CC-0D8A5C9CB3FF}"/>
              </a:ext>
            </a:extLst>
          </p:cNvPr>
          <p:cNvSpPr/>
          <p:nvPr/>
        </p:nvSpPr>
        <p:spPr>
          <a:xfrm rot="5400000" flipV="1">
            <a:off x="241392" y="73193"/>
            <a:ext cx="1343891" cy="1170710"/>
          </a:xfrm>
          <a:prstGeom prst="flowChartDelay">
            <a:avLst/>
          </a:prstGeom>
          <a:solidFill>
            <a:srgbClr val="F3BC0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A8E4B382-2951-30BC-C125-C131D61ADDA6}"/>
              </a:ext>
            </a:extLst>
          </p:cNvPr>
          <p:cNvSpPr/>
          <p:nvPr/>
        </p:nvSpPr>
        <p:spPr>
          <a:xfrm>
            <a:off x="449209" y="180565"/>
            <a:ext cx="928255" cy="976746"/>
          </a:xfrm>
          <a:prstGeom prst="flowChartConnector">
            <a:avLst/>
          </a:prstGeom>
          <a:solidFill>
            <a:srgbClr val="FEE7D5"/>
          </a:solidFill>
          <a:ln>
            <a:solidFill>
              <a:srgbClr val="FEE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: Rounded Corners 37">
            <a:hlinkClick r:id="rId8" action="ppaction://hlinksldjump"/>
            <a:extLst>
              <a:ext uri="{FF2B5EF4-FFF2-40B4-BE49-F238E27FC236}">
                <a16:creationId xmlns:a16="http://schemas.microsoft.com/office/drawing/2014/main" id="{FBD5FF9A-7F14-2BCA-848B-7C4F9A520C8D}"/>
              </a:ext>
            </a:extLst>
          </p:cNvPr>
          <p:cNvSpPr/>
          <p:nvPr/>
        </p:nvSpPr>
        <p:spPr>
          <a:xfrm>
            <a:off x="688568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rgbClr val="FF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1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39" name="Rectangle: Rounded Corners 38">
            <a:hlinkClick r:id="rId9" action="ppaction://hlinksldjump"/>
            <a:extLst>
              <a:ext uri="{FF2B5EF4-FFF2-40B4-BE49-F238E27FC236}">
                <a16:creationId xmlns:a16="http://schemas.microsoft.com/office/drawing/2014/main" id="{737C522B-942C-65F9-DD57-50B98266325F}"/>
              </a:ext>
            </a:extLst>
          </p:cNvPr>
          <p:cNvSpPr/>
          <p:nvPr/>
        </p:nvSpPr>
        <p:spPr>
          <a:xfrm>
            <a:off x="508277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40" name="Rectangle: Rounded Corners 39">
            <a:hlinkClick r:id="rId10" action="ppaction://hlinksldjump"/>
            <a:extLst>
              <a:ext uri="{FF2B5EF4-FFF2-40B4-BE49-F238E27FC236}">
                <a16:creationId xmlns:a16="http://schemas.microsoft.com/office/drawing/2014/main" id="{0425A56C-3D25-0C74-3C05-F22DB80F45C6}"/>
              </a:ext>
            </a:extLst>
          </p:cNvPr>
          <p:cNvSpPr/>
          <p:nvPr/>
        </p:nvSpPr>
        <p:spPr>
          <a:xfrm>
            <a:off x="8688599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2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41" name="Rectangle: Rounded Corners 40">
            <a:hlinkClick r:id="rId11" action="ppaction://hlinksldjump"/>
            <a:extLst>
              <a:ext uri="{FF2B5EF4-FFF2-40B4-BE49-F238E27FC236}">
                <a16:creationId xmlns:a16="http://schemas.microsoft.com/office/drawing/2014/main" id="{EA711A35-8DA0-98D9-EA98-A3346038AC3F}"/>
              </a:ext>
            </a:extLst>
          </p:cNvPr>
          <p:cNvSpPr/>
          <p:nvPr/>
        </p:nvSpPr>
        <p:spPr>
          <a:xfrm>
            <a:off x="10491508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1670F-1A93-3EBB-9797-F4B2C93843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4" y="263488"/>
            <a:ext cx="821832" cy="82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84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605D04D9-3E67-9193-401E-E4433E818DEF}"/>
              </a:ext>
            </a:extLst>
          </p:cNvPr>
          <p:cNvGrpSpPr/>
          <p:nvPr/>
        </p:nvGrpSpPr>
        <p:grpSpPr>
          <a:xfrm flipH="1">
            <a:off x="1927034" y="3459375"/>
            <a:ext cx="2217165" cy="1609930"/>
            <a:chOff x="7744697" y="3021181"/>
            <a:chExt cx="2495999" cy="193116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7CF8C7F-C114-71C1-35BB-25FB26318E0F}"/>
                </a:ext>
              </a:extLst>
            </p:cNvPr>
            <p:cNvGrpSpPr/>
            <p:nvPr/>
          </p:nvGrpSpPr>
          <p:grpSpPr>
            <a:xfrm>
              <a:off x="7996296" y="3021181"/>
              <a:ext cx="1948358" cy="1931168"/>
              <a:chOff x="7271842" y="3345683"/>
              <a:chExt cx="1549442" cy="1538234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9A62661-2F79-2998-AC91-466FCB714FF7}"/>
                  </a:ext>
                </a:extLst>
              </p:cNvPr>
              <p:cNvSpPr/>
              <p:nvPr/>
            </p:nvSpPr>
            <p:spPr>
              <a:xfrm>
                <a:off x="7346908" y="3429000"/>
                <a:ext cx="1399310" cy="1371600"/>
              </a:xfrm>
              <a:prstGeom prst="ellipse">
                <a:avLst/>
              </a:prstGeom>
              <a:solidFill>
                <a:srgbClr val="313D4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5232548-BFFE-3F2D-2F22-A8AA2E5FD384}"/>
                  </a:ext>
                </a:extLst>
              </p:cNvPr>
              <p:cNvSpPr/>
              <p:nvPr/>
            </p:nvSpPr>
            <p:spPr>
              <a:xfrm>
                <a:off x="7271842" y="3345683"/>
                <a:ext cx="1549442" cy="1538234"/>
              </a:xfrm>
              <a:prstGeom prst="ellipse">
                <a:avLst/>
              </a:prstGeom>
              <a:noFill/>
              <a:ln>
                <a:solidFill>
                  <a:srgbClr val="313D4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2659FA5-3BBF-69FF-7225-B26C02037925}"/>
                </a:ext>
              </a:extLst>
            </p:cNvPr>
            <p:cNvSpPr txBox="1"/>
            <p:nvPr/>
          </p:nvSpPr>
          <p:spPr>
            <a:xfrm>
              <a:off x="7744697" y="3367680"/>
              <a:ext cx="2495999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800" b="1" dirty="0" err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Tujuan</a:t>
              </a:r>
              <a:endParaRPr lang="en-US" sz="1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18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800" b="1" dirty="0" err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Penelitian</a:t>
              </a:r>
              <a:endParaRPr lang="en-ID" sz="1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DDD8DDBF-0143-7D35-25A0-02B711B15DF4}"/>
              </a:ext>
            </a:extLst>
          </p:cNvPr>
          <p:cNvSpPr/>
          <p:nvPr/>
        </p:nvSpPr>
        <p:spPr>
          <a:xfrm flipH="1">
            <a:off x="4677427" y="3750760"/>
            <a:ext cx="810704" cy="76576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C1649B-A1AA-5770-D321-C2D9D6C21760}"/>
              </a:ext>
            </a:extLst>
          </p:cNvPr>
          <p:cNvCxnSpPr>
            <a:cxnSpLocks/>
            <a:endCxn id="45" idx="6"/>
          </p:cNvCxnSpPr>
          <p:nvPr/>
        </p:nvCxnSpPr>
        <p:spPr>
          <a:xfrm>
            <a:off x="2496026" y="4130022"/>
            <a:ext cx="2181401" cy="3622"/>
          </a:xfrm>
          <a:prstGeom prst="line">
            <a:avLst/>
          </a:prstGeom>
          <a:ln w="19050">
            <a:solidFill>
              <a:srgbClr val="313D4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0C8AE0C-F6AC-9498-FE0D-E827317ECC70}"/>
              </a:ext>
            </a:extLst>
          </p:cNvPr>
          <p:cNvSpPr txBox="1"/>
          <p:nvPr/>
        </p:nvSpPr>
        <p:spPr>
          <a:xfrm>
            <a:off x="5782434" y="3163528"/>
            <a:ext cx="55762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Penelitian</a:t>
            </a:r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ini </a:t>
            </a:r>
            <a:r>
              <a:rPr lang="en-US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bertujuan</a:t>
            </a:r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untuk </a:t>
            </a:r>
            <a:r>
              <a:rPr lang="en-US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dapat</a:t>
            </a:r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mendeteksi</a:t>
            </a:r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emosional </a:t>
            </a:r>
            <a:r>
              <a:rPr lang="en-US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siswa</a:t>
            </a:r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dalam pembelajaran dan </a:t>
            </a:r>
            <a:r>
              <a:rPr lang="en-US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mengukur</a:t>
            </a:r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tingkatan</a:t>
            </a:r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pengelolaan</a:t>
            </a:r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kelas</a:t>
            </a:r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pada </a:t>
            </a:r>
            <a:r>
              <a:rPr lang="en-US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mata</a:t>
            </a:r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pelajaran</a:t>
            </a:r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informatika</a:t>
            </a:r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di </a:t>
            </a:r>
            <a:r>
              <a:rPr lang="en-US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kelas</a:t>
            </a:r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X pada mate Pelajaran </a:t>
            </a:r>
            <a:r>
              <a:rPr lang="en-US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informatika</a:t>
            </a:r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dengan</a:t>
            </a:r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sistem </a:t>
            </a:r>
            <a:r>
              <a:rPr lang="en-US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pendeteksi</a:t>
            </a:r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emosional yang </a:t>
            </a:r>
            <a:r>
              <a:rPr lang="en-US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menggunakan</a:t>
            </a:r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metode convolutional neural network </a:t>
            </a:r>
          </a:p>
        </p:txBody>
      </p:sp>
      <p:sp>
        <p:nvSpPr>
          <p:cNvPr id="68" name="Freeform 14">
            <a:extLst>
              <a:ext uri="{FF2B5EF4-FFF2-40B4-BE49-F238E27FC236}">
                <a16:creationId xmlns:a16="http://schemas.microsoft.com/office/drawing/2014/main" id="{0909D361-8BEC-056B-26ED-CC13059B3518}"/>
              </a:ext>
            </a:extLst>
          </p:cNvPr>
          <p:cNvSpPr/>
          <p:nvPr/>
        </p:nvSpPr>
        <p:spPr>
          <a:xfrm>
            <a:off x="382784" y="4183551"/>
            <a:ext cx="1807592" cy="2826944"/>
          </a:xfrm>
          <a:custGeom>
            <a:avLst/>
            <a:gdLst/>
            <a:ahLst/>
            <a:cxnLst/>
            <a:rect l="l" t="t" r="r" b="b"/>
            <a:pathLst>
              <a:path w="2753175" h="4114800">
                <a:moveTo>
                  <a:pt x="0" y="0"/>
                </a:moveTo>
                <a:lnTo>
                  <a:pt x="2753175" y="0"/>
                </a:lnTo>
                <a:lnTo>
                  <a:pt x="27531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0" name="Rectangle: Rounded Corners 69">
            <a:hlinkClick r:id="rId4" action="ppaction://hlinksldjump"/>
            <a:extLst>
              <a:ext uri="{FF2B5EF4-FFF2-40B4-BE49-F238E27FC236}">
                <a16:creationId xmlns:a16="http://schemas.microsoft.com/office/drawing/2014/main" id="{B7D10113-BDF8-15FE-5D89-254F02270BFA}"/>
              </a:ext>
            </a:extLst>
          </p:cNvPr>
          <p:cNvSpPr/>
          <p:nvPr/>
        </p:nvSpPr>
        <p:spPr>
          <a:xfrm>
            <a:off x="3946160" y="1626919"/>
            <a:ext cx="2525103" cy="496002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Tujuan</a:t>
            </a:r>
            <a:r>
              <a:rPr lang="en-US" sz="20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Penelitian</a:t>
            </a:r>
            <a:endParaRPr lang="en-ID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Google Shape;244;p15">
            <a:extLst>
              <a:ext uri="{FF2B5EF4-FFF2-40B4-BE49-F238E27FC236}">
                <a16:creationId xmlns:a16="http://schemas.microsoft.com/office/drawing/2014/main" id="{9D0EE130-C330-1F54-4D8C-81E5A5AE1999}"/>
              </a:ext>
            </a:extLst>
          </p:cNvPr>
          <p:cNvSpPr txBox="1"/>
          <p:nvPr/>
        </p:nvSpPr>
        <p:spPr>
          <a:xfrm>
            <a:off x="1700492" y="246602"/>
            <a:ext cx="29524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ea typeface="Paytone One"/>
                <a:cs typeface="Paytone One"/>
                <a:sym typeface="Paytone One"/>
              </a:rPr>
              <a:t>UIN Sjech M.Djamil Djambek Bukittinggi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sym typeface="Paytone One"/>
              </a:rPr>
              <a:t>Fakultas </a:t>
            </a:r>
            <a:r>
              <a:rPr lang="sv-SE" sz="1400" dirty="0">
                <a:solidFill>
                  <a:srgbClr val="313D4C"/>
                </a:solidFill>
                <a:sym typeface="Paytone One"/>
              </a:rPr>
              <a:t>Tarbiyah dan Ilmu Keguruan</a:t>
            </a:r>
            <a:endParaRPr lang="sv-SE" sz="1400" dirty="0">
              <a:solidFill>
                <a:srgbClr val="313D4C"/>
              </a:solidFill>
              <a:latin typeface="+mn-lt"/>
              <a:sym typeface="Paytone One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j-lt"/>
                <a:sym typeface="Paytone One"/>
              </a:rPr>
              <a:t>Program Studi Pendidikan Teknik Informatika dan Komputer</a:t>
            </a:r>
            <a:endParaRPr lang="sv-SE" sz="1400" dirty="0">
              <a:solidFill>
                <a:srgbClr val="313D4C"/>
              </a:solidFill>
              <a:latin typeface="+mj-lt"/>
            </a:endParaRPr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2460DF06-A99B-2045-42CD-AFA57935839F}"/>
              </a:ext>
            </a:extLst>
          </p:cNvPr>
          <p:cNvSpPr/>
          <p:nvPr/>
        </p:nvSpPr>
        <p:spPr>
          <a:xfrm rot="5400000" flipV="1">
            <a:off x="241392" y="73193"/>
            <a:ext cx="1343891" cy="1170710"/>
          </a:xfrm>
          <a:prstGeom prst="flowChartDelay">
            <a:avLst/>
          </a:prstGeom>
          <a:solidFill>
            <a:srgbClr val="F3BC0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19FECD3-DDEF-3C9A-C4D8-AB71F598DE34}"/>
              </a:ext>
            </a:extLst>
          </p:cNvPr>
          <p:cNvSpPr/>
          <p:nvPr/>
        </p:nvSpPr>
        <p:spPr>
          <a:xfrm>
            <a:off x="449209" y="180565"/>
            <a:ext cx="928255" cy="976746"/>
          </a:xfrm>
          <a:prstGeom prst="flowChartConnector">
            <a:avLst/>
          </a:prstGeom>
          <a:solidFill>
            <a:srgbClr val="FEE7D5"/>
          </a:solidFill>
          <a:ln>
            <a:solidFill>
              <a:srgbClr val="FEE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hlinkClick r:id="rId4" action="ppaction://hlinksldjump"/>
            <a:extLst>
              <a:ext uri="{FF2B5EF4-FFF2-40B4-BE49-F238E27FC236}">
                <a16:creationId xmlns:a16="http://schemas.microsoft.com/office/drawing/2014/main" id="{342776E1-1848-6B41-255E-A60F950B753D}"/>
              </a:ext>
            </a:extLst>
          </p:cNvPr>
          <p:cNvSpPr/>
          <p:nvPr/>
        </p:nvSpPr>
        <p:spPr>
          <a:xfrm>
            <a:off x="688568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rgbClr val="FF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1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Rectangle: Rounded Corners 13">
            <a:hlinkClick r:id="rId5" action="ppaction://hlinksldjump"/>
            <a:extLst>
              <a:ext uri="{FF2B5EF4-FFF2-40B4-BE49-F238E27FC236}">
                <a16:creationId xmlns:a16="http://schemas.microsoft.com/office/drawing/2014/main" id="{08F6465B-8309-63AD-21F6-5EB342BCA6AF}"/>
              </a:ext>
            </a:extLst>
          </p:cNvPr>
          <p:cNvSpPr/>
          <p:nvPr/>
        </p:nvSpPr>
        <p:spPr>
          <a:xfrm>
            <a:off x="508277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15" name="Rectangle: Rounded Corners 14">
            <a:hlinkClick r:id="rId6" action="ppaction://hlinksldjump"/>
            <a:extLst>
              <a:ext uri="{FF2B5EF4-FFF2-40B4-BE49-F238E27FC236}">
                <a16:creationId xmlns:a16="http://schemas.microsoft.com/office/drawing/2014/main" id="{A4F5691A-80CC-C3A3-282D-4FEB2654D40D}"/>
              </a:ext>
            </a:extLst>
          </p:cNvPr>
          <p:cNvSpPr/>
          <p:nvPr/>
        </p:nvSpPr>
        <p:spPr>
          <a:xfrm>
            <a:off x="8688599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2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ectangle: Rounded Corners 15">
            <a:hlinkClick r:id="rId7" action="ppaction://hlinksldjump"/>
            <a:extLst>
              <a:ext uri="{FF2B5EF4-FFF2-40B4-BE49-F238E27FC236}">
                <a16:creationId xmlns:a16="http://schemas.microsoft.com/office/drawing/2014/main" id="{8462A8AA-CAC2-6D01-8CFB-CF2D64096681}"/>
              </a:ext>
            </a:extLst>
          </p:cNvPr>
          <p:cNvSpPr/>
          <p:nvPr/>
        </p:nvSpPr>
        <p:spPr>
          <a:xfrm>
            <a:off x="10491508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170545-8924-39F2-A425-FA18CB177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4" y="263488"/>
            <a:ext cx="821832" cy="82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1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FBFB047-66D3-9811-9B4F-88772322314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52152" y="4573405"/>
            <a:ext cx="2066532" cy="499404"/>
          </a:xfrm>
          <a:prstGeom prst="bentConnector3">
            <a:avLst>
              <a:gd name="adj1" fmla="val 7070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4">
            <a:extLst>
              <a:ext uri="{FF2B5EF4-FFF2-40B4-BE49-F238E27FC236}">
                <a16:creationId xmlns:a16="http://schemas.microsoft.com/office/drawing/2014/main" id="{C7AD352A-A3BF-67DD-A58F-BD382149739E}"/>
              </a:ext>
            </a:extLst>
          </p:cNvPr>
          <p:cNvGrpSpPr/>
          <p:nvPr/>
        </p:nvGrpSpPr>
        <p:grpSpPr>
          <a:xfrm rot="20312075">
            <a:off x="776941" y="3597586"/>
            <a:ext cx="8134805" cy="5446005"/>
            <a:chOff x="0" y="0"/>
            <a:chExt cx="16269610" cy="10892009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DF6FE0-6ACB-F36E-0FB8-1806CB9BBBB7}"/>
                </a:ext>
              </a:extLst>
            </p:cNvPr>
            <p:cNvSpPr/>
            <p:nvPr/>
          </p:nvSpPr>
          <p:spPr>
            <a:xfrm>
              <a:off x="0" y="0"/>
              <a:ext cx="16269610" cy="10778617"/>
            </a:xfrm>
            <a:custGeom>
              <a:avLst/>
              <a:gdLst/>
              <a:ahLst/>
              <a:cxnLst/>
              <a:rect l="l" t="t" r="r" b="b"/>
              <a:pathLst>
                <a:path w="16269610" h="10778617">
                  <a:moveTo>
                    <a:pt x="0" y="0"/>
                  </a:moveTo>
                  <a:lnTo>
                    <a:pt x="16269610" y="0"/>
                  </a:lnTo>
                  <a:lnTo>
                    <a:pt x="16269610" y="10778617"/>
                  </a:lnTo>
                  <a:lnTo>
                    <a:pt x="0" y="10778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94A9903-850F-96C4-9DE4-52FDAEBA5957}"/>
                </a:ext>
              </a:extLst>
            </p:cNvPr>
            <p:cNvSpPr/>
            <p:nvPr/>
          </p:nvSpPr>
          <p:spPr>
            <a:xfrm>
              <a:off x="2042892" y="2009289"/>
              <a:ext cx="13407879" cy="8882720"/>
            </a:xfrm>
            <a:custGeom>
              <a:avLst/>
              <a:gdLst/>
              <a:ahLst/>
              <a:cxnLst/>
              <a:rect l="l" t="t" r="r" b="b"/>
              <a:pathLst>
                <a:path w="13407879" h="8882720">
                  <a:moveTo>
                    <a:pt x="0" y="0"/>
                  </a:moveTo>
                  <a:lnTo>
                    <a:pt x="13407879" y="0"/>
                  </a:lnTo>
                  <a:lnTo>
                    <a:pt x="13407879" y="8882720"/>
                  </a:lnTo>
                  <a:lnTo>
                    <a:pt x="0" y="8882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F5940AB-DB42-AAE3-2689-AA83380C7666}"/>
              </a:ext>
            </a:extLst>
          </p:cNvPr>
          <p:cNvCxnSpPr>
            <a:cxnSpLocks/>
          </p:cNvCxnSpPr>
          <p:nvPr/>
        </p:nvCxnSpPr>
        <p:spPr>
          <a:xfrm flipV="1">
            <a:off x="6368541" y="2817374"/>
            <a:ext cx="1540065" cy="83285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206A5D4-99B7-B658-CCFE-FE9B1442B04E}"/>
              </a:ext>
            </a:extLst>
          </p:cNvPr>
          <p:cNvCxnSpPr>
            <a:cxnSpLocks/>
          </p:cNvCxnSpPr>
          <p:nvPr/>
        </p:nvCxnSpPr>
        <p:spPr>
          <a:xfrm rot="10800000">
            <a:off x="3200866" y="1965878"/>
            <a:ext cx="2217818" cy="215519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hlinkClick r:id="rId4" action="ppaction://hlinksldjump"/>
            <a:extLst>
              <a:ext uri="{FF2B5EF4-FFF2-40B4-BE49-F238E27FC236}">
                <a16:creationId xmlns:a16="http://schemas.microsoft.com/office/drawing/2014/main" id="{1FC3F5BF-3904-9C8B-5828-0F21D525C2CE}"/>
              </a:ext>
            </a:extLst>
          </p:cNvPr>
          <p:cNvSpPr/>
          <p:nvPr/>
        </p:nvSpPr>
        <p:spPr>
          <a:xfrm>
            <a:off x="924306" y="1688676"/>
            <a:ext cx="2084252" cy="5306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Bagi</a:t>
            </a:r>
            <a:r>
              <a:rPr lang="en-ID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Guru</a:t>
            </a:r>
          </a:p>
        </p:txBody>
      </p:sp>
      <p:sp>
        <p:nvSpPr>
          <p:cNvPr id="44" name="Rectangle: Rounded Corners 43">
            <a:hlinkClick r:id="rId4" action="ppaction://hlinksldjump"/>
            <a:extLst>
              <a:ext uri="{FF2B5EF4-FFF2-40B4-BE49-F238E27FC236}">
                <a16:creationId xmlns:a16="http://schemas.microsoft.com/office/drawing/2014/main" id="{5648C238-21FB-9BE8-A9B4-5A3762FA5228}"/>
              </a:ext>
            </a:extLst>
          </p:cNvPr>
          <p:cNvSpPr/>
          <p:nvPr/>
        </p:nvSpPr>
        <p:spPr>
          <a:xfrm>
            <a:off x="8323687" y="2531116"/>
            <a:ext cx="2084252" cy="530676"/>
          </a:xfrm>
          <a:prstGeom prst="roundRect">
            <a:avLst/>
          </a:prstGeom>
          <a:solidFill>
            <a:srgbClr val="FFE699"/>
          </a:solidFill>
          <a:ln w="571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Bagi</a:t>
            </a:r>
            <a:r>
              <a:rPr lang="en-US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Penulis</a:t>
            </a:r>
            <a:endParaRPr lang="en-ID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1CD426D8-08FD-DD81-19A9-11690C4DF9B0}"/>
              </a:ext>
            </a:extLst>
          </p:cNvPr>
          <p:cNvSpPr/>
          <p:nvPr/>
        </p:nvSpPr>
        <p:spPr>
          <a:xfrm>
            <a:off x="4255348" y="2821629"/>
            <a:ext cx="3384500" cy="3299045"/>
          </a:xfrm>
          <a:custGeom>
            <a:avLst/>
            <a:gdLst/>
            <a:ahLst/>
            <a:cxnLst/>
            <a:rect l="l" t="t" r="r" b="b"/>
            <a:pathLst>
              <a:path w="8754894" h="8229600">
                <a:moveTo>
                  <a:pt x="0" y="0"/>
                </a:moveTo>
                <a:lnTo>
                  <a:pt x="8754894" y="0"/>
                </a:lnTo>
                <a:lnTo>
                  <a:pt x="87548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36ABB3-100F-8B30-7862-BA0AF8DE00BB}"/>
              </a:ext>
            </a:extLst>
          </p:cNvPr>
          <p:cNvSpPr txBox="1"/>
          <p:nvPr/>
        </p:nvSpPr>
        <p:spPr>
          <a:xfrm>
            <a:off x="8120543" y="3342826"/>
            <a:ext cx="3582099" cy="1848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Untuk </a:t>
            </a:r>
            <a:r>
              <a:rPr lang="en-US" sz="1100" b="1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dapat</a:t>
            </a: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1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meningkatkan</a:t>
            </a: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1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kompetensi</a:t>
            </a: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dan </a:t>
            </a:r>
            <a:r>
              <a:rPr lang="en-US" sz="1100" b="1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melakukan</a:t>
            </a: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1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penelitian</a:t>
            </a: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1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sebagai</a:t>
            </a: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1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syarat</a:t>
            </a: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untuk </a:t>
            </a:r>
            <a:r>
              <a:rPr lang="en-US" sz="1100" b="1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memperoleh</a:t>
            </a: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1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gelar</a:t>
            </a: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1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S.Pd</a:t>
            </a: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pada Universitas </a:t>
            </a:r>
            <a:r>
              <a:rPr lang="en-US" sz="1100" b="1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islam</a:t>
            </a: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negeri </a:t>
            </a:r>
            <a:r>
              <a:rPr lang="en-US" sz="1100" b="1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sjech</a:t>
            </a: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1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m.djamil</a:t>
            </a: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1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djambek</a:t>
            </a: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1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bukittinggi</a:t>
            </a: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sz="1100" b="1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Menerapkan</a:t>
            </a: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1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ilmu</a:t>
            </a: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yang </a:t>
            </a:r>
            <a:r>
              <a:rPr lang="en-US" sz="1100" b="1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telah</a:t>
            </a: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1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didapat</a:t>
            </a: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1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selama</a:t>
            </a: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1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mengikuti</a:t>
            </a: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1" i="0" dirty="0" err="1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perkuliahan</a:t>
            </a:r>
            <a:r>
              <a:rPr lang="en-US" sz="1100" b="1" i="0" dirty="0">
                <a:solidFill>
                  <a:srgbClr val="744C16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di universitas.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7DF8F0-ED4A-995E-F744-B928B4A20A5D}"/>
              </a:ext>
            </a:extLst>
          </p:cNvPr>
          <p:cNvSpPr txBox="1"/>
          <p:nvPr/>
        </p:nvSpPr>
        <p:spPr>
          <a:xfrm>
            <a:off x="193992" y="2218392"/>
            <a:ext cx="3662169" cy="210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Guru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mendapatkan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laporan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tentang emosional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siswa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Dapat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membantu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guru dalam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melakukan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refleksi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atas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metode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pengajaran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mereka.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Guru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dapat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menggunakan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data yang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dihasilkan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oleh sistem ini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sebagai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basis untuk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meningkatkan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pengeloaan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kelas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dalam pembelajaran</a:t>
            </a:r>
          </a:p>
        </p:txBody>
      </p:sp>
      <p:sp>
        <p:nvSpPr>
          <p:cNvPr id="48" name="Rectangle: Rounded Corners 47">
            <a:hlinkClick r:id="rId4" action="ppaction://hlinksldjump"/>
            <a:extLst>
              <a:ext uri="{FF2B5EF4-FFF2-40B4-BE49-F238E27FC236}">
                <a16:creationId xmlns:a16="http://schemas.microsoft.com/office/drawing/2014/main" id="{230A7BEB-3381-3D63-D05C-1C7E4B7568E4}"/>
              </a:ext>
            </a:extLst>
          </p:cNvPr>
          <p:cNvSpPr/>
          <p:nvPr/>
        </p:nvSpPr>
        <p:spPr>
          <a:xfrm>
            <a:off x="4613470" y="1509636"/>
            <a:ext cx="2525103" cy="496002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Manfaat </a:t>
            </a:r>
            <a:r>
              <a:rPr lang="en-US" sz="2000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Penelitian</a:t>
            </a:r>
            <a:endParaRPr lang="en-ID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Google Shape;244;p15">
            <a:extLst>
              <a:ext uri="{FF2B5EF4-FFF2-40B4-BE49-F238E27FC236}">
                <a16:creationId xmlns:a16="http://schemas.microsoft.com/office/drawing/2014/main" id="{DC8D21EE-D21D-4F54-1938-AB820763CF56}"/>
              </a:ext>
            </a:extLst>
          </p:cNvPr>
          <p:cNvSpPr txBox="1"/>
          <p:nvPr/>
        </p:nvSpPr>
        <p:spPr>
          <a:xfrm>
            <a:off x="1700492" y="246602"/>
            <a:ext cx="29524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ea typeface="Paytone One"/>
                <a:cs typeface="Paytone One"/>
                <a:sym typeface="Paytone One"/>
              </a:rPr>
              <a:t>UIN Sjech M.Djamil Djambek Bukittinggi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sym typeface="Paytone One"/>
              </a:rPr>
              <a:t>Fakultas </a:t>
            </a:r>
            <a:r>
              <a:rPr lang="sv-SE" sz="1400" dirty="0">
                <a:solidFill>
                  <a:srgbClr val="313D4C"/>
                </a:solidFill>
                <a:sym typeface="Paytone One"/>
              </a:rPr>
              <a:t>Tarbiyah dan Ilmu Keguruan</a:t>
            </a:r>
            <a:endParaRPr lang="sv-SE" sz="1400" dirty="0">
              <a:solidFill>
                <a:srgbClr val="313D4C"/>
              </a:solidFill>
              <a:latin typeface="+mn-lt"/>
              <a:sym typeface="Paytone One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j-lt"/>
                <a:sym typeface="Paytone One"/>
              </a:rPr>
              <a:t>Program Studi Pendidikan Teknik Informatika dan Komputer</a:t>
            </a:r>
            <a:endParaRPr lang="sv-SE" sz="1400" dirty="0">
              <a:solidFill>
                <a:srgbClr val="313D4C"/>
              </a:solidFill>
              <a:latin typeface="+mj-lt"/>
            </a:endParaRPr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648521CE-DFB1-6C6E-F08C-72426A1CA72A}"/>
              </a:ext>
            </a:extLst>
          </p:cNvPr>
          <p:cNvSpPr/>
          <p:nvPr/>
        </p:nvSpPr>
        <p:spPr>
          <a:xfrm rot="5400000" flipV="1">
            <a:off x="241392" y="73193"/>
            <a:ext cx="1343891" cy="1170710"/>
          </a:xfrm>
          <a:prstGeom prst="flowChartDelay">
            <a:avLst/>
          </a:prstGeom>
          <a:solidFill>
            <a:srgbClr val="F3BC0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31A56FB-A4BF-711F-0941-BEB506E59F89}"/>
              </a:ext>
            </a:extLst>
          </p:cNvPr>
          <p:cNvSpPr/>
          <p:nvPr/>
        </p:nvSpPr>
        <p:spPr>
          <a:xfrm>
            <a:off x="449209" y="180565"/>
            <a:ext cx="928255" cy="976746"/>
          </a:xfrm>
          <a:prstGeom prst="flowChartConnector">
            <a:avLst/>
          </a:prstGeom>
          <a:solidFill>
            <a:srgbClr val="FEE7D5"/>
          </a:solidFill>
          <a:ln>
            <a:solidFill>
              <a:srgbClr val="FEE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hlinkClick r:id="rId4" action="ppaction://hlinksldjump"/>
            <a:extLst>
              <a:ext uri="{FF2B5EF4-FFF2-40B4-BE49-F238E27FC236}">
                <a16:creationId xmlns:a16="http://schemas.microsoft.com/office/drawing/2014/main" id="{483C5E43-17D8-FB42-BAEB-382DCAF11580}"/>
              </a:ext>
            </a:extLst>
          </p:cNvPr>
          <p:cNvSpPr/>
          <p:nvPr/>
        </p:nvSpPr>
        <p:spPr>
          <a:xfrm>
            <a:off x="688568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rgbClr val="FF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1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Rectangle: Rounded Corners 14">
            <a:hlinkClick r:id="rId6" action="ppaction://hlinksldjump"/>
            <a:extLst>
              <a:ext uri="{FF2B5EF4-FFF2-40B4-BE49-F238E27FC236}">
                <a16:creationId xmlns:a16="http://schemas.microsoft.com/office/drawing/2014/main" id="{17AE56D0-FF12-DBE7-60B8-FADB637BC54A}"/>
              </a:ext>
            </a:extLst>
          </p:cNvPr>
          <p:cNvSpPr/>
          <p:nvPr/>
        </p:nvSpPr>
        <p:spPr>
          <a:xfrm>
            <a:off x="508277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16" name="Rectangle: Rounded Corners 15">
            <a:hlinkClick r:id="rId7" action="ppaction://hlinksldjump"/>
            <a:extLst>
              <a:ext uri="{FF2B5EF4-FFF2-40B4-BE49-F238E27FC236}">
                <a16:creationId xmlns:a16="http://schemas.microsoft.com/office/drawing/2014/main" id="{314FF5C1-E3A0-4FDC-D474-4AFF00E5233E}"/>
              </a:ext>
            </a:extLst>
          </p:cNvPr>
          <p:cNvSpPr/>
          <p:nvPr/>
        </p:nvSpPr>
        <p:spPr>
          <a:xfrm>
            <a:off x="8688599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2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21" name="Rectangle: Rounded Corners 20">
            <a:hlinkClick r:id="rId8" action="ppaction://hlinksldjump"/>
            <a:extLst>
              <a:ext uri="{FF2B5EF4-FFF2-40B4-BE49-F238E27FC236}">
                <a16:creationId xmlns:a16="http://schemas.microsoft.com/office/drawing/2014/main" id="{1A481B0C-FCB2-7E07-8CD4-A5CBB5CDC765}"/>
              </a:ext>
            </a:extLst>
          </p:cNvPr>
          <p:cNvSpPr/>
          <p:nvPr/>
        </p:nvSpPr>
        <p:spPr>
          <a:xfrm>
            <a:off x="10491508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A7D29972-B67B-0870-79BA-0794483A62B5}"/>
              </a:ext>
            </a:extLst>
          </p:cNvPr>
          <p:cNvSpPr/>
          <p:nvPr/>
        </p:nvSpPr>
        <p:spPr>
          <a:xfrm>
            <a:off x="1028771" y="4789657"/>
            <a:ext cx="2084252" cy="5306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Bagi</a:t>
            </a:r>
            <a:r>
              <a:rPr lang="en-ID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Siswa</a:t>
            </a:r>
            <a:endParaRPr lang="en-ID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A698F-1763-A610-602B-550535A74ED9}"/>
              </a:ext>
            </a:extLst>
          </p:cNvPr>
          <p:cNvSpPr txBox="1"/>
          <p:nvPr/>
        </p:nvSpPr>
        <p:spPr>
          <a:xfrm>
            <a:off x="242248" y="5393835"/>
            <a:ext cx="3662169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Dapat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memberikan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dukungan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yang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lebih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tepat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waktu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kepada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siswa</a:t>
            </a:r>
            <a:endParaRPr lang="en-US" sz="1100" b="0" i="0" dirty="0">
              <a:solidFill>
                <a:srgbClr val="202124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Menigkatkan</a:t>
            </a:r>
            <a:r>
              <a:rPr lang="en-US" sz="1100" b="0" i="0" dirty="0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hasil pembelajaran </a:t>
            </a:r>
            <a:r>
              <a:rPr lang="en-US" sz="1100" b="0" i="0" dirty="0" err="1">
                <a:solidFill>
                  <a:srgbClr val="202124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siswa</a:t>
            </a:r>
            <a:endParaRPr lang="en-US" sz="1100" b="0" i="0" dirty="0">
              <a:solidFill>
                <a:srgbClr val="202124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A244777-D094-CBB2-E474-32106ADB72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4" y="263488"/>
            <a:ext cx="821832" cy="82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56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0">
            <a:extLst>
              <a:ext uri="{FF2B5EF4-FFF2-40B4-BE49-F238E27FC236}">
                <a16:creationId xmlns:a16="http://schemas.microsoft.com/office/drawing/2014/main" id="{72ABC8C7-F8D2-2D27-7F82-4F1B774CBF12}"/>
              </a:ext>
            </a:extLst>
          </p:cNvPr>
          <p:cNvSpPr/>
          <p:nvPr/>
        </p:nvSpPr>
        <p:spPr>
          <a:xfrm rot="15838253" flipV="1">
            <a:off x="10171673" y="4644393"/>
            <a:ext cx="1795668" cy="1626864"/>
          </a:xfrm>
          <a:custGeom>
            <a:avLst/>
            <a:gdLst/>
            <a:ahLst/>
            <a:cxnLst/>
            <a:rect l="l" t="t" r="r" b="b"/>
            <a:pathLst>
              <a:path w="4135477" h="4114800">
                <a:moveTo>
                  <a:pt x="0" y="0"/>
                </a:moveTo>
                <a:lnTo>
                  <a:pt x="4135478" y="0"/>
                </a:lnTo>
                <a:lnTo>
                  <a:pt x="4135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62CFADE4-6FB0-40CE-E02A-7C3C9B19010F}"/>
              </a:ext>
            </a:extLst>
          </p:cNvPr>
          <p:cNvSpPr/>
          <p:nvPr/>
        </p:nvSpPr>
        <p:spPr>
          <a:xfrm rot="17609491">
            <a:off x="385027" y="4543354"/>
            <a:ext cx="1576132" cy="1863559"/>
          </a:xfrm>
          <a:custGeom>
            <a:avLst/>
            <a:gdLst/>
            <a:ahLst/>
            <a:cxnLst/>
            <a:rect l="l" t="t" r="r" b="b"/>
            <a:pathLst>
              <a:path w="4135477" h="4114800">
                <a:moveTo>
                  <a:pt x="0" y="0"/>
                </a:moveTo>
                <a:lnTo>
                  <a:pt x="4135478" y="0"/>
                </a:lnTo>
                <a:lnTo>
                  <a:pt x="4135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Rectangle: Rounded Corners 47">
            <a:hlinkClick r:id="rId4" action="ppaction://hlinksldjump"/>
            <a:extLst>
              <a:ext uri="{FF2B5EF4-FFF2-40B4-BE49-F238E27FC236}">
                <a16:creationId xmlns:a16="http://schemas.microsoft.com/office/drawing/2014/main" id="{230A7BEB-3381-3D63-D05C-1C7E4B7568E4}"/>
              </a:ext>
            </a:extLst>
          </p:cNvPr>
          <p:cNvSpPr/>
          <p:nvPr/>
        </p:nvSpPr>
        <p:spPr>
          <a:xfrm>
            <a:off x="4613470" y="1509636"/>
            <a:ext cx="2525103" cy="496002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Kajian </a:t>
            </a:r>
            <a:r>
              <a:rPr lang="en-US" sz="2000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Teori</a:t>
            </a:r>
            <a:endParaRPr lang="en-ID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07E2CE-E363-C6D5-9588-4B403612DE17}"/>
              </a:ext>
            </a:extLst>
          </p:cNvPr>
          <p:cNvSpPr/>
          <p:nvPr/>
        </p:nvSpPr>
        <p:spPr>
          <a:xfrm>
            <a:off x="1035183" y="2645897"/>
            <a:ext cx="2705100" cy="516754"/>
          </a:xfrm>
          <a:prstGeom prst="roundRect">
            <a:avLst>
              <a:gd name="adj" fmla="val 10329"/>
            </a:avLst>
          </a:prstGeom>
          <a:solidFill>
            <a:schemeClr val="bg1"/>
          </a:solidFill>
          <a:ln w="38100">
            <a:solidFill>
              <a:srgbClr val="313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1F60E2-DCFF-DCBD-C1E1-E8BFAF1F945D}"/>
              </a:ext>
            </a:extLst>
          </p:cNvPr>
          <p:cNvSpPr/>
          <p:nvPr/>
        </p:nvSpPr>
        <p:spPr>
          <a:xfrm>
            <a:off x="4561165" y="2655421"/>
            <a:ext cx="2705100" cy="516754"/>
          </a:xfrm>
          <a:prstGeom prst="roundRect">
            <a:avLst>
              <a:gd name="adj" fmla="val 8216"/>
            </a:avLst>
          </a:prstGeom>
          <a:solidFill>
            <a:schemeClr val="bg1"/>
          </a:solidFill>
          <a:ln w="38100">
            <a:solidFill>
              <a:srgbClr val="313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8F45826-F6FA-CC89-6E16-1626F94E923F}"/>
              </a:ext>
            </a:extLst>
          </p:cNvPr>
          <p:cNvSpPr/>
          <p:nvPr/>
        </p:nvSpPr>
        <p:spPr>
          <a:xfrm>
            <a:off x="8087147" y="2655421"/>
            <a:ext cx="2705100" cy="51675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 w="38100">
            <a:solidFill>
              <a:srgbClr val="313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EB3FB-EC8B-5461-E869-13096D299F87}"/>
              </a:ext>
            </a:extLst>
          </p:cNvPr>
          <p:cNvSpPr txBox="1"/>
          <p:nvPr/>
        </p:nvSpPr>
        <p:spPr>
          <a:xfrm>
            <a:off x="1280579" y="2744903"/>
            <a:ext cx="2210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Perancangan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838483-965B-F2AD-6187-292771262C09}"/>
              </a:ext>
            </a:extLst>
          </p:cNvPr>
          <p:cNvSpPr txBox="1"/>
          <p:nvPr/>
        </p:nvSpPr>
        <p:spPr>
          <a:xfrm>
            <a:off x="4808382" y="2779555"/>
            <a:ext cx="2210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Sistem </a:t>
            </a:r>
            <a:r>
              <a:rPr lang="en-US" sz="16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Pendeteksi</a:t>
            </a:r>
            <a:endParaRPr lang="en-US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2C3D5C-DFC9-747B-8513-8FC8C81B963D}"/>
              </a:ext>
            </a:extLst>
          </p:cNvPr>
          <p:cNvSpPr txBox="1"/>
          <p:nvPr/>
        </p:nvSpPr>
        <p:spPr>
          <a:xfrm>
            <a:off x="8349393" y="2779555"/>
            <a:ext cx="2210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Emosional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1C437DA3-EB31-F377-E5B4-0A3839A97111}"/>
              </a:ext>
            </a:extLst>
          </p:cNvPr>
          <p:cNvSpPr/>
          <p:nvPr/>
        </p:nvSpPr>
        <p:spPr>
          <a:xfrm>
            <a:off x="688568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1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53A56A5E-F8E3-00CE-0229-279DD64A147B}"/>
              </a:ext>
            </a:extLst>
          </p:cNvPr>
          <p:cNvSpPr/>
          <p:nvPr/>
        </p:nvSpPr>
        <p:spPr>
          <a:xfrm>
            <a:off x="508277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17FD2551-B4BD-C7E1-7414-3E8BAB67AD91}"/>
              </a:ext>
            </a:extLst>
          </p:cNvPr>
          <p:cNvSpPr/>
          <p:nvPr/>
        </p:nvSpPr>
        <p:spPr>
          <a:xfrm>
            <a:off x="8688599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rgbClr val="FF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2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7" name="Rectangle: Rounded Corners 16">
            <a:hlinkClick r:id="rId7" action="ppaction://hlinksldjump"/>
            <a:extLst>
              <a:ext uri="{FF2B5EF4-FFF2-40B4-BE49-F238E27FC236}">
                <a16:creationId xmlns:a16="http://schemas.microsoft.com/office/drawing/2014/main" id="{4859E82D-5BCC-CECA-CF7B-ABCA500D1CEA}"/>
              </a:ext>
            </a:extLst>
          </p:cNvPr>
          <p:cNvSpPr/>
          <p:nvPr/>
        </p:nvSpPr>
        <p:spPr>
          <a:xfrm>
            <a:off x="10491508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8" name="Google Shape;244;p15">
            <a:extLst>
              <a:ext uri="{FF2B5EF4-FFF2-40B4-BE49-F238E27FC236}">
                <a16:creationId xmlns:a16="http://schemas.microsoft.com/office/drawing/2014/main" id="{37873404-E33A-CA4C-1221-C04EB8232722}"/>
              </a:ext>
            </a:extLst>
          </p:cNvPr>
          <p:cNvSpPr txBox="1"/>
          <p:nvPr/>
        </p:nvSpPr>
        <p:spPr>
          <a:xfrm>
            <a:off x="1700492" y="246602"/>
            <a:ext cx="29524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ea typeface="Paytone One"/>
                <a:cs typeface="Paytone One"/>
                <a:sym typeface="Paytone One"/>
              </a:rPr>
              <a:t>UIN Sjech M.Djamil Djambek Bukittinggi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sym typeface="Paytone One"/>
              </a:rPr>
              <a:t>Fakultas </a:t>
            </a:r>
            <a:r>
              <a:rPr lang="sv-SE" sz="1400" dirty="0">
                <a:solidFill>
                  <a:srgbClr val="313D4C"/>
                </a:solidFill>
                <a:sym typeface="Paytone One"/>
              </a:rPr>
              <a:t>Tarbiyah dan Ilmu Keguruan</a:t>
            </a:r>
            <a:endParaRPr lang="sv-SE" sz="1400" dirty="0">
              <a:solidFill>
                <a:srgbClr val="313D4C"/>
              </a:solidFill>
              <a:latin typeface="+mn-lt"/>
              <a:sym typeface="Paytone One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j-lt"/>
                <a:sym typeface="Paytone One"/>
              </a:rPr>
              <a:t>Program Studi Pendidikan Teknik Informatika dan Komputer</a:t>
            </a:r>
            <a:endParaRPr lang="sv-SE" sz="1400" dirty="0">
              <a:solidFill>
                <a:srgbClr val="313D4C"/>
              </a:solidFill>
              <a:latin typeface="+mj-lt"/>
            </a:endParaRPr>
          </a:p>
        </p:txBody>
      </p:sp>
      <p:sp>
        <p:nvSpPr>
          <p:cNvPr id="19" name="Flowchart: Delay 18">
            <a:extLst>
              <a:ext uri="{FF2B5EF4-FFF2-40B4-BE49-F238E27FC236}">
                <a16:creationId xmlns:a16="http://schemas.microsoft.com/office/drawing/2014/main" id="{DBB5F2B2-4B15-AA16-805B-DB09CD1EEF8F}"/>
              </a:ext>
            </a:extLst>
          </p:cNvPr>
          <p:cNvSpPr/>
          <p:nvPr/>
        </p:nvSpPr>
        <p:spPr>
          <a:xfrm rot="5400000" flipV="1">
            <a:off x="241392" y="73193"/>
            <a:ext cx="1343891" cy="1170710"/>
          </a:xfrm>
          <a:prstGeom prst="flowChartDelay">
            <a:avLst/>
          </a:prstGeom>
          <a:solidFill>
            <a:srgbClr val="F3BC0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5D29DF89-263A-CAFE-F094-89DF3A925D48}"/>
              </a:ext>
            </a:extLst>
          </p:cNvPr>
          <p:cNvSpPr/>
          <p:nvPr/>
        </p:nvSpPr>
        <p:spPr>
          <a:xfrm>
            <a:off x="449209" y="180565"/>
            <a:ext cx="928255" cy="976746"/>
          </a:xfrm>
          <a:prstGeom prst="flowChartConnector">
            <a:avLst/>
          </a:prstGeom>
          <a:solidFill>
            <a:srgbClr val="FEE7D5"/>
          </a:solidFill>
          <a:ln>
            <a:solidFill>
              <a:srgbClr val="FEE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C3F23B5-407C-FFEE-4BE0-38FE00C97751}"/>
              </a:ext>
            </a:extLst>
          </p:cNvPr>
          <p:cNvSpPr/>
          <p:nvPr/>
        </p:nvSpPr>
        <p:spPr>
          <a:xfrm>
            <a:off x="2120546" y="3497888"/>
            <a:ext cx="2705100" cy="516754"/>
          </a:xfrm>
          <a:prstGeom prst="roundRect">
            <a:avLst>
              <a:gd name="adj" fmla="val 10329"/>
            </a:avLst>
          </a:prstGeom>
          <a:solidFill>
            <a:schemeClr val="bg1"/>
          </a:solidFill>
          <a:ln w="38100">
            <a:solidFill>
              <a:srgbClr val="313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D9AF7E3-532C-3E02-AF9E-6C3522FA6D0D}"/>
              </a:ext>
            </a:extLst>
          </p:cNvPr>
          <p:cNvSpPr/>
          <p:nvPr/>
        </p:nvSpPr>
        <p:spPr>
          <a:xfrm>
            <a:off x="5646528" y="3507412"/>
            <a:ext cx="2705100" cy="516754"/>
          </a:xfrm>
          <a:prstGeom prst="roundRect">
            <a:avLst>
              <a:gd name="adj" fmla="val 8216"/>
            </a:avLst>
          </a:prstGeom>
          <a:solidFill>
            <a:schemeClr val="bg1"/>
          </a:solidFill>
          <a:ln w="38100">
            <a:solidFill>
              <a:srgbClr val="313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62AC061-C16C-B883-49FF-62FB105D2918}"/>
              </a:ext>
            </a:extLst>
          </p:cNvPr>
          <p:cNvSpPr/>
          <p:nvPr/>
        </p:nvSpPr>
        <p:spPr>
          <a:xfrm>
            <a:off x="9172510" y="3507412"/>
            <a:ext cx="2705100" cy="51675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 w="38100">
            <a:solidFill>
              <a:srgbClr val="313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B317EC-4C85-CB05-14AB-B6489C7D52E3}"/>
              </a:ext>
            </a:extLst>
          </p:cNvPr>
          <p:cNvSpPr txBox="1"/>
          <p:nvPr/>
        </p:nvSpPr>
        <p:spPr>
          <a:xfrm>
            <a:off x="2409651" y="3470392"/>
            <a:ext cx="22106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Convolutional Neural Network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03C49E-F055-9C68-0E46-5DDC8963BC07}"/>
              </a:ext>
            </a:extLst>
          </p:cNvPr>
          <p:cNvSpPr txBox="1"/>
          <p:nvPr/>
        </p:nvSpPr>
        <p:spPr>
          <a:xfrm>
            <a:off x="5893745" y="3631546"/>
            <a:ext cx="2210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python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8C5E80-FECA-6724-3CCF-8232F67C5BB2}"/>
              </a:ext>
            </a:extLst>
          </p:cNvPr>
          <p:cNvSpPr txBox="1"/>
          <p:nvPr/>
        </p:nvSpPr>
        <p:spPr>
          <a:xfrm>
            <a:off x="9434756" y="3631546"/>
            <a:ext cx="2210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Pengelolaan </a:t>
            </a:r>
            <a:r>
              <a:rPr lang="en-US" sz="16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Kelas</a:t>
            </a:r>
            <a:endParaRPr lang="en-US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2AC3479-7D47-897E-AD15-6377AA58B0AD}"/>
              </a:ext>
            </a:extLst>
          </p:cNvPr>
          <p:cNvSpPr/>
          <p:nvPr/>
        </p:nvSpPr>
        <p:spPr>
          <a:xfrm>
            <a:off x="3035945" y="4468530"/>
            <a:ext cx="2705100" cy="516754"/>
          </a:xfrm>
          <a:prstGeom prst="roundRect">
            <a:avLst>
              <a:gd name="adj" fmla="val 10329"/>
            </a:avLst>
          </a:prstGeom>
          <a:solidFill>
            <a:schemeClr val="bg1"/>
          </a:solidFill>
          <a:ln w="38100">
            <a:solidFill>
              <a:srgbClr val="313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8077DBF-51E7-3D63-C355-6A1529C236C3}"/>
              </a:ext>
            </a:extLst>
          </p:cNvPr>
          <p:cNvSpPr/>
          <p:nvPr/>
        </p:nvSpPr>
        <p:spPr>
          <a:xfrm>
            <a:off x="6561927" y="4478054"/>
            <a:ext cx="2705100" cy="516754"/>
          </a:xfrm>
          <a:prstGeom prst="roundRect">
            <a:avLst>
              <a:gd name="adj" fmla="val 8216"/>
            </a:avLst>
          </a:prstGeom>
          <a:solidFill>
            <a:schemeClr val="bg1"/>
          </a:solidFill>
          <a:ln w="38100">
            <a:solidFill>
              <a:srgbClr val="313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974FAA4-CA80-952E-0A68-A41F00526D9B}"/>
              </a:ext>
            </a:extLst>
          </p:cNvPr>
          <p:cNvSpPr/>
          <p:nvPr/>
        </p:nvSpPr>
        <p:spPr>
          <a:xfrm>
            <a:off x="2466610" y="5430035"/>
            <a:ext cx="2705100" cy="51675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 w="38100">
            <a:solidFill>
              <a:srgbClr val="313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8EB78D-16D2-D3D1-0AF0-15F72D7CF9AB}"/>
              </a:ext>
            </a:extLst>
          </p:cNvPr>
          <p:cNvSpPr txBox="1"/>
          <p:nvPr/>
        </p:nvSpPr>
        <p:spPr>
          <a:xfrm>
            <a:off x="3208438" y="4429897"/>
            <a:ext cx="2423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UML (Unified Modelling Language)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338D3E-9187-23D7-6B6D-AC8D029A9954}"/>
              </a:ext>
            </a:extLst>
          </p:cNvPr>
          <p:cNvSpPr txBox="1"/>
          <p:nvPr/>
        </p:nvSpPr>
        <p:spPr>
          <a:xfrm>
            <a:off x="6809144" y="4602188"/>
            <a:ext cx="2210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JSON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05DF0C-A1B5-FEAE-3B6F-BCBE4C19CEF3}"/>
              </a:ext>
            </a:extLst>
          </p:cNvPr>
          <p:cNvSpPr txBox="1"/>
          <p:nvPr/>
        </p:nvSpPr>
        <p:spPr>
          <a:xfrm>
            <a:off x="2728856" y="5554169"/>
            <a:ext cx="2210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Tensorflow</a:t>
            </a:r>
            <a:endParaRPr lang="en-US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967C967-6C58-FBD3-7844-BF0AF3B12C5B}"/>
              </a:ext>
            </a:extLst>
          </p:cNvPr>
          <p:cNvSpPr/>
          <p:nvPr/>
        </p:nvSpPr>
        <p:spPr>
          <a:xfrm>
            <a:off x="5884612" y="5472673"/>
            <a:ext cx="2705100" cy="51675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 w="38100">
            <a:solidFill>
              <a:srgbClr val="313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C4B7D6-B3BA-8F0E-0994-58D4E95CD6E2}"/>
              </a:ext>
            </a:extLst>
          </p:cNvPr>
          <p:cNvSpPr txBox="1"/>
          <p:nvPr/>
        </p:nvSpPr>
        <p:spPr>
          <a:xfrm>
            <a:off x="6146858" y="5596807"/>
            <a:ext cx="2210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Streamlit</a:t>
            </a:r>
            <a:endParaRPr lang="en-US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F5BB13C-1798-3E62-2057-AC7DBF31F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4" y="263488"/>
            <a:ext cx="821832" cy="82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77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0">
            <a:extLst>
              <a:ext uri="{FF2B5EF4-FFF2-40B4-BE49-F238E27FC236}">
                <a16:creationId xmlns:a16="http://schemas.microsoft.com/office/drawing/2014/main" id="{72ABC8C7-F8D2-2D27-7F82-4F1B774CBF12}"/>
              </a:ext>
            </a:extLst>
          </p:cNvPr>
          <p:cNvSpPr/>
          <p:nvPr/>
        </p:nvSpPr>
        <p:spPr>
          <a:xfrm rot="15838253" flipV="1">
            <a:off x="10171673" y="4644393"/>
            <a:ext cx="1795668" cy="1626864"/>
          </a:xfrm>
          <a:custGeom>
            <a:avLst/>
            <a:gdLst/>
            <a:ahLst/>
            <a:cxnLst/>
            <a:rect l="l" t="t" r="r" b="b"/>
            <a:pathLst>
              <a:path w="4135477" h="4114800">
                <a:moveTo>
                  <a:pt x="0" y="0"/>
                </a:moveTo>
                <a:lnTo>
                  <a:pt x="4135478" y="0"/>
                </a:lnTo>
                <a:lnTo>
                  <a:pt x="4135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62CFADE4-6FB0-40CE-E02A-7C3C9B19010F}"/>
              </a:ext>
            </a:extLst>
          </p:cNvPr>
          <p:cNvSpPr/>
          <p:nvPr/>
        </p:nvSpPr>
        <p:spPr>
          <a:xfrm rot="17609491">
            <a:off x="385027" y="4543354"/>
            <a:ext cx="1576132" cy="1863559"/>
          </a:xfrm>
          <a:custGeom>
            <a:avLst/>
            <a:gdLst/>
            <a:ahLst/>
            <a:cxnLst/>
            <a:rect l="l" t="t" r="r" b="b"/>
            <a:pathLst>
              <a:path w="4135477" h="4114800">
                <a:moveTo>
                  <a:pt x="0" y="0"/>
                </a:moveTo>
                <a:lnTo>
                  <a:pt x="4135478" y="0"/>
                </a:lnTo>
                <a:lnTo>
                  <a:pt x="4135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Rectangle: Rounded Corners 47">
            <a:hlinkClick r:id="rId4" action="ppaction://hlinksldjump"/>
            <a:extLst>
              <a:ext uri="{FF2B5EF4-FFF2-40B4-BE49-F238E27FC236}">
                <a16:creationId xmlns:a16="http://schemas.microsoft.com/office/drawing/2014/main" id="{230A7BEB-3381-3D63-D05C-1C7E4B7568E4}"/>
              </a:ext>
            </a:extLst>
          </p:cNvPr>
          <p:cNvSpPr/>
          <p:nvPr/>
        </p:nvSpPr>
        <p:spPr>
          <a:xfrm>
            <a:off x="4613470" y="1509636"/>
            <a:ext cx="2525103" cy="496002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Kajian </a:t>
            </a:r>
            <a:r>
              <a:rPr lang="en-US" sz="2000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Teori</a:t>
            </a:r>
            <a:endParaRPr lang="en-ID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07E2CE-E363-C6D5-9588-4B403612DE17}"/>
              </a:ext>
            </a:extLst>
          </p:cNvPr>
          <p:cNvSpPr/>
          <p:nvPr/>
        </p:nvSpPr>
        <p:spPr>
          <a:xfrm>
            <a:off x="1035183" y="2645897"/>
            <a:ext cx="2705100" cy="3410954"/>
          </a:xfrm>
          <a:prstGeom prst="roundRect">
            <a:avLst>
              <a:gd name="adj" fmla="val 10329"/>
            </a:avLst>
          </a:prstGeom>
          <a:solidFill>
            <a:schemeClr val="bg1"/>
          </a:solidFill>
          <a:ln w="38100">
            <a:solidFill>
              <a:srgbClr val="313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1F60E2-DCFF-DCBD-C1E1-E8BFAF1F945D}"/>
              </a:ext>
            </a:extLst>
          </p:cNvPr>
          <p:cNvSpPr/>
          <p:nvPr/>
        </p:nvSpPr>
        <p:spPr>
          <a:xfrm>
            <a:off x="4561165" y="2655421"/>
            <a:ext cx="2705100" cy="3401430"/>
          </a:xfrm>
          <a:prstGeom prst="roundRect">
            <a:avLst>
              <a:gd name="adj" fmla="val 8216"/>
            </a:avLst>
          </a:prstGeom>
          <a:solidFill>
            <a:schemeClr val="bg1"/>
          </a:solidFill>
          <a:ln w="38100">
            <a:solidFill>
              <a:srgbClr val="313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8F45826-F6FA-CC89-6E16-1626F94E923F}"/>
              </a:ext>
            </a:extLst>
          </p:cNvPr>
          <p:cNvSpPr/>
          <p:nvPr/>
        </p:nvSpPr>
        <p:spPr>
          <a:xfrm>
            <a:off x="8087147" y="2655420"/>
            <a:ext cx="2705100" cy="3410953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 w="38100">
            <a:solidFill>
              <a:srgbClr val="313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EB3FB-EC8B-5461-E869-13096D299F87}"/>
              </a:ext>
            </a:extLst>
          </p:cNvPr>
          <p:cNvSpPr txBox="1"/>
          <p:nvPr/>
        </p:nvSpPr>
        <p:spPr>
          <a:xfrm>
            <a:off x="1280579" y="2744903"/>
            <a:ext cx="2210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Perancangan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838483-965B-F2AD-6187-292771262C09}"/>
              </a:ext>
            </a:extLst>
          </p:cNvPr>
          <p:cNvSpPr txBox="1"/>
          <p:nvPr/>
        </p:nvSpPr>
        <p:spPr>
          <a:xfrm>
            <a:off x="4808382" y="2779555"/>
            <a:ext cx="2210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Sistem </a:t>
            </a:r>
            <a:r>
              <a:rPr lang="en-US" sz="16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Pendeteksi</a:t>
            </a:r>
            <a:endParaRPr lang="en-US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2C3D5C-DFC9-747B-8513-8FC8C81B963D}"/>
              </a:ext>
            </a:extLst>
          </p:cNvPr>
          <p:cNvSpPr txBox="1"/>
          <p:nvPr/>
        </p:nvSpPr>
        <p:spPr>
          <a:xfrm>
            <a:off x="8349393" y="2779555"/>
            <a:ext cx="2210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Emosional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1C437DA3-EB31-F377-E5B4-0A3839A97111}"/>
              </a:ext>
            </a:extLst>
          </p:cNvPr>
          <p:cNvSpPr/>
          <p:nvPr/>
        </p:nvSpPr>
        <p:spPr>
          <a:xfrm>
            <a:off x="688568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1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53A56A5E-F8E3-00CE-0229-279DD64A147B}"/>
              </a:ext>
            </a:extLst>
          </p:cNvPr>
          <p:cNvSpPr/>
          <p:nvPr/>
        </p:nvSpPr>
        <p:spPr>
          <a:xfrm>
            <a:off x="508277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17FD2551-B4BD-C7E1-7414-3E8BAB67AD91}"/>
              </a:ext>
            </a:extLst>
          </p:cNvPr>
          <p:cNvSpPr/>
          <p:nvPr/>
        </p:nvSpPr>
        <p:spPr>
          <a:xfrm>
            <a:off x="8688599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rgbClr val="FF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2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7" name="Rectangle: Rounded Corners 16">
            <a:hlinkClick r:id="rId7" action="ppaction://hlinksldjump"/>
            <a:extLst>
              <a:ext uri="{FF2B5EF4-FFF2-40B4-BE49-F238E27FC236}">
                <a16:creationId xmlns:a16="http://schemas.microsoft.com/office/drawing/2014/main" id="{4859E82D-5BCC-CECA-CF7B-ABCA500D1CEA}"/>
              </a:ext>
            </a:extLst>
          </p:cNvPr>
          <p:cNvSpPr/>
          <p:nvPr/>
        </p:nvSpPr>
        <p:spPr>
          <a:xfrm>
            <a:off x="10491508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8" name="Google Shape;244;p15">
            <a:extLst>
              <a:ext uri="{FF2B5EF4-FFF2-40B4-BE49-F238E27FC236}">
                <a16:creationId xmlns:a16="http://schemas.microsoft.com/office/drawing/2014/main" id="{37873404-E33A-CA4C-1221-C04EB8232722}"/>
              </a:ext>
            </a:extLst>
          </p:cNvPr>
          <p:cNvSpPr txBox="1"/>
          <p:nvPr/>
        </p:nvSpPr>
        <p:spPr>
          <a:xfrm>
            <a:off x="1700492" y="246602"/>
            <a:ext cx="29524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ea typeface="Paytone One"/>
                <a:cs typeface="Paytone One"/>
                <a:sym typeface="Paytone One"/>
              </a:rPr>
              <a:t>UIN Sjech M.Djamil Djambek Bukittinggi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sym typeface="Paytone One"/>
              </a:rPr>
              <a:t>Fakultas </a:t>
            </a:r>
            <a:r>
              <a:rPr lang="sv-SE" sz="1400" dirty="0">
                <a:solidFill>
                  <a:srgbClr val="313D4C"/>
                </a:solidFill>
                <a:sym typeface="Paytone One"/>
              </a:rPr>
              <a:t>Tarbiyah dan Ilmu Keguruan</a:t>
            </a:r>
            <a:endParaRPr lang="sv-SE" sz="1400" dirty="0">
              <a:solidFill>
                <a:srgbClr val="313D4C"/>
              </a:solidFill>
              <a:latin typeface="+mn-lt"/>
              <a:sym typeface="Paytone One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j-lt"/>
                <a:sym typeface="Paytone One"/>
              </a:rPr>
              <a:t>Program Studi Pendidikan Teknik Informatika dan Komputer</a:t>
            </a:r>
            <a:endParaRPr lang="sv-SE" sz="1400" dirty="0">
              <a:solidFill>
                <a:srgbClr val="313D4C"/>
              </a:solidFill>
              <a:latin typeface="+mj-lt"/>
            </a:endParaRPr>
          </a:p>
        </p:txBody>
      </p:sp>
      <p:sp>
        <p:nvSpPr>
          <p:cNvPr id="19" name="Flowchart: Delay 18">
            <a:extLst>
              <a:ext uri="{FF2B5EF4-FFF2-40B4-BE49-F238E27FC236}">
                <a16:creationId xmlns:a16="http://schemas.microsoft.com/office/drawing/2014/main" id="{DBB5F2B2-4B15-AA16-805B-DB09CD1EEF8F}"/>
              </a:ext>
            </a:extLst>
          </p:cNvPr>
          <p:cNvSpPr/>
          <p:nvPr/>
        </p:nvSpPr>
        <p:spPr>
          <a:xfrm rot="5400000" flipV="1">
            <a:off x="241392" y="73193"/>
            <a:ext cx="1343891" cy="1170710"/>
          </a:xfrm>
          <a:prstGeom prst="flowChartDelay">
            <a:avLst/>
          </a:prstGeom>
          <a:solidFill>
            <a:srgbClr val="F3BC0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5D29DF89-263A-CAFE-F094-89DF3A925D48}"/>
              </a:ext>
            </a:extLst>
          </p:cNvPr>
          <p:cNvSpPr/>
          <p:nvPr/>
        </p:nvSpPr>
        <p:spPr>
          <a:xfrm>
            <a:off x="449209" y="180565"/>
            <a:ext cx="928255" cy="976746"/>
          </a:xfrm>
          <a:prstGeom prst="flowChartConnector">
            <a:avLst/>
          </a:prstGeom>
          <a:solidFill>
            <a:srgbClr val="FEE7D5"/>
          </a:solidFill>
          <a:ln>
            <a:solidFill>
              <a:srgbClr val="FEE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F5BB13C-1798-3E62-2057-AC7DBF31F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4" y="263488"/>
            <a:ext cx="821832" cy="821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C7111-C40D-63CF-BA30-F461571787E3}"/>
              </a:ext>
            </a:extLst>
          </p:cNvPr>
          <p:cNvSpPr txBox="1"/>
          <p:nvPr/>
        </p:nvSpPr>
        <p:spPr>
          <a:xfrm>
            <a:off x="1170002" y="3182463"/>
            <a:ext cx="242048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Perancangan merupakan suatu proses yang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sistematis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dan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terencana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untuk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merencanakan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mengembangkan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, dan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mempersiapkan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langkah-langkah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yang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diperlukan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dalam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menciptakan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suatu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produk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, sistem,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atau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konsep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7FB36-AC0F-0674-CDBF-49CE8C55CE54}"/>
              </a:ext>
            </a:extLst>
          </p:cNvPr>
          <p:cNvSpPr txBox="1"/>
          <p:nvPr/>
        </p:nvSpPr>
        <p:spPr>
          <a:xfrm>
            <a:off x="4699334" y="3143944"/>
            <a:ext cx="242048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sistem yang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dirancang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untuk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mengidentifikasi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atau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mendeteksi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keberadaan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atau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perubahan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, suatu sistem yang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terdiri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dari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komponen-komponen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yang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bekerja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bersama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untuk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mengenali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dan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memberikan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tanggapan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terhadap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stimulus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atau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perubahan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dalam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lingkungan</a:t>
            </a:r>
            <a:endParaRPr lang="en-US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856EB-28D8-8EC4-D585-B0CDE9261D29}"/>
              </a:ext>
            </a:extLst>
          </p:cNvPr>
          <p:cNvSpPr txBox="1"/>
          <p:nvPr/>
        </p:nvSpPr>
        <p:spPr>
          <a:xfrm>
            <a:off x="8161554" y="3239649"/>
            <a:ext cx="254279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1400" dirty="0">
                <a:latin typeface="Aharoni" panose="02010803020104030203" pitchFamily="2" charset="-79"/>
                <a:cs typeface="Aharoni" panose="02010803020104030203" pitchFamily="2" charset="-79"/>
              </a:rPr>
              <a:t>Emosional adalah suatu perasaan dan pikiran yang khas, suatu keadaan biologis, psikologis dan serangkaian kecenderungan untuk bertindak</a:t>
            </a:r>
            <a:endParaRPr lang="en-US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12619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0">
            <a:extLst>
              <a:ext uri="{FF2B5EF4-FFF2-40B4-BE49-F238E27FC236}">
                <a16:creationId xmlns:a16="http://schemas.microsoft.com/office/drawing/2014/main" id="{72ABC8C7-F8D2-2D27-7F82-4F1B774CBF12}"/>
              </a:ext>
            </a:extLst>
          </p:cNvPr>
          <p:cNvSpPr/>
          <p:nvPr/>
        </p:nvSpPr>
        <p:spPr>
          <a:xfrm rot="15838253" flipV="1">
            <a:off x="10171673" y="4644393"/>
            <a:ext cx="1795668" cy="1626864"/>
          </a:xfrm>
          <a:custGeom>
            <a:avLst/>
            <a:gdLst/>
            <a:ahLst/>
            <a:cxnLst/>
            <a:rect l="l" t="t" r="r" b="b"/>
            <a:pathLst>
              <a:path w="4135477" h="4114800">
                <a:moveTo>
                  <a:pt x="0" y="0"/>
                </a:moveTo>
                <a:lnTo>
                  <a:pt x="4135478" y="0"/>
                </a:lnTo>
                <a:lnTo>
                  <a:pt x="4135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62CFADE4-6FB0-40CE-E02A-7C3C9B19010F}"/>
              </a:ext>
            </a:extLst>
          </p:cNvPr>
          <p:cNvSpPr/>
          <p:nvPr/>
        </p:nvSpPr>
        <p:spPr>
          <a:xfrm rot="17609491">
            <a:off x="385027" y="4543354"/>
            <a:ext cx="1576132" cy="1863559"/>
          </a:xfrm>
          <a:custGeom>
            <a:avLst/>
            <a:gdLst/>
            <a:ahLst/>
            <a:cxnLst/>
            <a:rect l="l" t="t" r="r" b="b"/>
            <a:pathLst>
              <a:path w="4135477" h="4114800">
                <a:moveTo>
                  <a:pt x="0" y="0"/>
                </a:moveTo>
                <a:lnTo>
                  <a:pt x="4135478" y="0"/>
                </a:lnTo>
                <a:lnTo>
                  <a:pt x="4135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Rectangle: Rounded Corners 47">
            <a:hlinkClick r:id="rId4" action="ppaction://hlinksldjump"/>
            <a:extLst>
              <a:ext uri="{FF2B5EF4-FFF2-40B4-BE49-F238E27FC236}">
                <a16:creationId xmlns:a16="http://schemas.microsoft.com/office/drawing/2014/main" id="{230A7BEB-3381-3D63-D05C-1C7E4B7568E4}"/>
              </a:ext>
            </a:extLst>
          </p:cNvPr>
          <p:cNvSpPr/>
          <p:nvPr/>
        </p:nvSpPr>
        <p:spPr>
          <a:xfrm>
            <a:off x="4613470" y="1509636"/>
            <a:ext cx="2525103" cy="496002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Kajian </a:t>
            </a:r>
            <a:r>
              <a:rPr lang="en-US" sz="2000" b="1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Teori</a:t>
            </a:r>
            <a:endParaRPr lang="en-ID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07E2CE-E363-C6D5-9588-4B403612DE17}"/>
              </a:ext>
            </a:extLst>
          </p:cNvPr>
          <p:cNvSpPr/>
          <p:nvPr/>
        </p:nvSpPr>
        <p:spPr>
          <a:xfrm>
            <a:off x="1035183" y="2645897"/>
            <a:ext cx="2705100" cy="3410954"/>
          </a:xfrm>
          <a:prstGeom prst="roundRect">
            <a:avLst>
              <a:gd name="adj" fmla="val 10329"/>
            </a:avLst>
          </a:prstGeom>
          <a:solidFill>
            <a:schemeClr val="bg1"/>
          </a:solidFill>
          <a:ln w="38100">
            <a:solidFill>
              <a:srgbClr val="313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1F60E2-DCFF-DCBD-C1E1-E8BFAF1F945D}"/>
              </a:ext>
            </a:extLst>
          </p:cNvPr>
          <p:cNvSpPr/>
          <p:nvPr/>
        </p:nvSpPr>
        <p:spPr>
          <a:xfrm>
            <a:off x="4561165" y="2655421"/>
            <a:ext cx="2705100" cy="3401430"/>
          </a:xfrm>
          <a:prstGeom prst="roundRect">
            <a:avLst>
              <a:gd name="adj" fmla="val 8216"/>
            </a:avLst>
          </a:prstGeom>
          <a:solidFill>
            <a:schemeClr val="bg1"/>
          </a:solidFill>
          <a:ln w="38100">
            <a:solidFill>
              <a:srgbClr val="313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8F45826-F6FA-CC89-6E16-1626F94E923F}"/>
              </a:ext>
            </a:extLst>
          </p:cNvPr>
          <p:cNvSpPr/>
          <p:nvPr/>
        </p:nvSpPr>
        <p:spPr>
          <a:xfrm>
            <a:off x="8087147" y="2655420"/>
            <a:ext cx="2705100" cy="3410953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 w="38100">
            <a:solidFill>
              <a:srgbClr val="313D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EB3FB-EC8B-5461-E869-13096D299F87}"/>
              </a:ext>
            </a:extLst>
          </p:cNvPr>
          <p:cNvSpPr txBox="1"/>
          <p:nvPr/>
        </p:nvSpPr>
        <p:spPr>
          <a:xfrm>
            <a:off x="1280579" y="2744903"/>
            <a:ext cx="22106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Convolutional Neural Network</a:t>
            </a:r>
          </a:p>
          <a:p>
            <a:pPr algn="ctr"/>
            <a:endParaRPr lang="en-US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838483-965B-F2AD-6187-292771262C09}"/>
              </a:ext>
            </a:extLst>
          </p:cNvPr>
          <p:cNvSpPr txBox="1"/>
          <p:nvPr/>
        </p:nvSpPr>
        <p:spPr>
          <a:xfrm>
            <a:off x="4808382" y="2779555"/>
            <a:ext cx="2210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python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2C3D5C-DFC9-747B-8513-8FC8C81B963D}"/>
              </a:ext>
            </a:extLst>
          </p:cNvPr>
          <p:cNvSpPr txBox="1"/>
          <p:nvPr/>
        </p:nvSpPr>
        <p:spPr>
          <a:xfrm>
            <a:off x="8349393" y="2779555"/>
            <a:ext cx="22106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Pengelolaan </a:t>
            </a:r>
            <a:r>
              <a:rPr lang="en-US" sz="16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Kelas</a:t>
            </a:r>
            <a:endParaRPr lang="en-US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1C437DA3-EB31-F377-E5B4-0A3839A97111}"/>
              </a:ext>
            </a:extLst>
          </p:cNvPr>
          <p:cNvSpPr/>
          <p:nvPr/>
        </p:nvSpPr>
        <p:spPr>
          <a:xfrm>
            <a:off x="688568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1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53A56A5E-F8E3-00CE-0229-279DD64A147B}"/>
              </a:ext>
            </a:extLst>
          </p:cNvPr>
          <p:cNvSpPr/>
          <p:nvPr/>
        </p:nvSpPr>
        <p:spPr>
          <a:xfrm>
            <a:off x="5082779" y="264246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</a:t>
            </a:r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17FD2551-B4BD-C7E1-7414-3E8BAB67AD91}"/>
              </a:ext>
            </a:extLst>
          </p:cNvPr>
          <p:cNvSpPr/>
          <p:nvPr/>
        </p:nvSpPr>
        <p:spPr>
          <a:xfrm>
            <a:off x="8688599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rgbClr val="FFFF0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2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7" name="Rectangle: Rounded Corners 16">
            <a:hlinkClick r:id="rId7" action="ppaction://hlinksldjump"/>
            <a:extLst>
              <a:ext uri="{FF2B5EF4-FFF2-40B4-BE49-F238E27FC236}">
                <a16:creationId xmlns:a16="http://schemas.microsoft.com/office/drawing/2014/main" id="{4859E82D-5BCC-CECA-CF7B-ABCA500D1CEA}"/>
              </a:ext>
            </a:extLst>
          </p:cNvPr>
          <p:cNvSpPr/>
          <p:nvPr/>
        </p:nvSpPr>
        <p:spPr>
          <a:xfrm>
            <a:off x="10491508" y="254352"/>
            <a:ext cx="1399310" cy="496002"/>
          </a:xfrm>
          <a:prstGeom prst="roundRect">
            <a:avLst>
              <a:gd name="adj" fmla="val 25047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8" name="Google Shape;244;p15">
            <a:extLst>
              <a:ext uri="{FF2B5EF4-FFF2-40B4-BE49-F238E27FC236}">
                <a16:creationId xmlns:a16="http://schemas.microsoft.com/office/drawing/2014/main" id="{37873404-E33A-CA4C-1221-C04EB8232722}"/>
              </a:ext>
            </a:extLst>
          </p:cNvPr>
          <p:cNvSpPr txBox="1"/>
          <p:nvPr/>
        </p:nvSpPr>
        <p:spPr>
          <a:xfrm>
            <a:off x="1700492" y="246602"/>
            <a:ext cx="29524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ea typeface="Paytone One"/>
                <a:cs typeface="Paytone One"/>
                <a:sym typeface="Paytone One"/>
              </a:rPr>
              <a:t>UIN Sjech M.Djamil Djambek Bukittinggi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n-lt"/>
                <a:sym typeface="Paytone One"/>
              </a:rPr>
              <a:t>Fakultas </a:t>
            </a:r>
            <a:r>
              <a:rPr lang="sv-SE" sz="1400" dirty="0">
                <a:solidFill>
                  <a:srgbClr val="313D4C"/>
                </a:solidFill>
                <a:sym typeface="Paytone One"/>
              </a:rPr>
              <a:t>Tarbiyah dan Ilmu Keguruan</a:t>
            </a:r>
            <a:endParaRPr lang="sv-SE" sz="1400" dirty="0">
              <a:solidFill>
                <a:srgbClr val="313D4C"/>
              </a:solidFill>
              <a:latin typeface="+mn-lt"/>
              <a:sym typeface="Paytone One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400" dirty="0">
                <a:solidFill>
                  <a:srgbClr val="313D4C"/>
                </a:solidFill>
                <a:latin typeface="+mj-lt"/>
                <a:sym typeface="Paytone One"/>
              </a:rPr>
              <a:t>Program Studi Pendidikan Teknik Informatika dan Komputer</a:t>
            </a:r>
            <a:endParaRPr lang="sv-SE" sz="1400" dirty="0">
              <a:solidFill>
                <a:srgbClr val="313D4C"/>
              </a:solidFill>
              <a:latin typeface="+mj-lt"/>
            </a:endParaRPr>
          </a:p>
        </p:txBody>
      </p:sp>
      <p:sp>
        <p:nvSpPr>
          <p:cNvPr id="19" name="Flowchart: Delay 18">
            <a:extLst>
              <a:ext uri="{FF2B5EF4-FFF2-40B4-BE49-F238E27FC236}">
                <a16:creationId xmlns:a16="http://schemas.microsoft.com/office/drawing/2014/main" id="{DBB5F2B2-4B15-AA16-805B-DB09CD1EEF8F}"/>
              </a:ext>
            </a:extLst>
          </p:cNvPr>
          <p:cNvSpPr/>
          <p:nvPr/>
        </p:nvSpPr>
        <p:spPr>
          <a:xfrm rot="5400000" flipV="1">
            <a:off x="241392" y="73193"/>
            <a:ext cx="1343891" cy="1170710"/>
          </a:xfrm>
          <a:prstGeom prst="flowChartDelay">
            <a:avLst/>
          </a:prstGeom>
          <a:solidFill>
            <a:srgbClr val="F3BC0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5D29DF89-263A-CAFE-F094-89DF3A925D48}"/>
              </a:ext>
            </a:extLst>
          </p:cNvPr>
          <p:cNvSpPr/>
          <p:nvPr/>
        </p:nvSpPr>
        <p:spPr>
          <a:xfrm>
            <a:off x="449209" y="180565"/>
            <a:ext cx="928255" cy="976746"/>
          </a:xfrm>
          <a:prstGeom prst="flowChartConnector">
            <a:avLst/>
          </a:prstGeom>
          <a:solidFill>
            <a:srgbClr val="FEE7D5"/>
          </a:solidFill>
          <a:ln>
            <a:solidFill>
              <a:srgbClr val="FEE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F5BB13C-1798-3E62-2057-AC7DBF31F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4" y="263488"/>
            <a:ext cx="821832" cy="821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C7111-C40D-63CF-BA30-F461571787E3}"/>
              </a:ext>
            </a:extLst>
          </p:cNvPr>
          <p:cNvSpPr txBox="1"/>
          <p:nvPr/>
        </p:nvSpPr>
        <p:spPr>
          <a:xfrm>
            <a:off x="1138321" y="3429000"/>
            <a:ext cx="242048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sebuah machine learning yang model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pembelajarannya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dikhususkan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untuk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melakukan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klasifikasi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langsung pada media 2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dimensi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seperti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gambar,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digunakan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untuk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mencari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pola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pada suatu gambar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kemudian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mengenali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objek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pada gambar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tersebut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7FB36-AC0F-0674-CDBF-49CE8C55CE54}"/>
              </a:ext>
            </a:extLst>
          </p:cNvPr>
          <p:cNvSpPr txBox="1"/>
          <p:nvPr/>
        </p:nvSpPr>
        <p:spPr>
          <a:xfrm>
            <a:off x="4732890" y="3211056"/>
            <a:ext cx="242048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Python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adalah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bahasa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pemrograman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interpretatif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multiguna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dengan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filosofi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perancangan yang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berfokus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pada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tingkat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keterbacaan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kode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. python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adalah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sebagai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bahasa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pemrograman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dinamis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yang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dilengkapi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dengan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manajemen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memori</a:t>
            </a:r>
            <a:r>
              <a:rPr lang="en-US" sz="1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latin typeface="Aharoni" panose="02010803020104030203" pitchFamily="2" charset="-79"/>
                <a:cs typeface="Aharoni" panose="02010803020104030203" pitchFamily="2" charset="-79"/>
              </a:rPr>
              <a:t>otomatis</a:t>
            </a:r>
            <a:endParaRPr lang="en-US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856EB-28D8-8EC4-D585-B0CDE9261D29}"/>
              </a:ext>
            </a:extLst>
          </p:cNvPr>
          <p:cNvSpPr txBox="1"/>
          <p:nvPr/>
        </p:nvSpPr>
        <p:spPr>
          <a:xfrm>
            <a:off x="8161554" y="3239649"/>
            <a:ext cx="254279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1400" dirty="0">
                <a:latin typeface="Aharoni" panose="02010803020104030203" pitchFamily="2" charset="-79"/>
                <a:cs typeface="Aharoni" panose="02010803020104030203" pitchFamily="2" charset="-79"/>
              </a:rPr>
              <a:t>pengelolaan kelas adalah keterampilan guru untuk menciptakan dan memelihara kondisi belajar yang optimal dan mengembalikannya bila terjadi gangguan dalam proses belajar mengajar</a:t>
            </a:r>
            <a:endParaRPr lang="en-US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0470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1453</Words>
  <Application>Microsoft Office PowerPoint</Application>
  <PresentationFormat>Widescreen</PresentationFormat>
  <Paragraphs>215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Aharoni</vt:lpstr>
      <vt:lpstr>Arial</vt:lpstr>
      <vt:lpstr>Arial Black</vt:lpstr>
      <vt:lpstr>Calibri</vt:lpstr>
      <vt:lpstr>Calibri Light</vt:lpstr>
      <vt:lpstr>Comic Sans MS</vt:lpstr>
      <vt:lpstr>Magical Mystery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mifta</dc:creator>
  <cp:lastModifiedBy>Fajri Chaniago</cp:lastModifiedBy>
  <cp:revision>14</cp:revision>
  <dcterms:created xsi:type="dcterms:W3CDTF">2023-09-28T06:38:42Z</dcterms:created>
  <dcterms:modified xsi:type="dcterms:W3CDTF">2023-12-29T04:52:27Z</dcterms:modified>
</cp:coreProperties>
</file>